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394" r:id="rId2"/>
    <p:sldId id="517" r:id="rId3"/>
    <p:sldId id="516" r:id="rId4"/>
    <p:sldId id="518" r:id="rId5"/>
  </p:sldIdLst>
  <p:sldSz cx="12192000" cy="8640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000099"/>
    <a:srgbClr val="254AA5"/>
    <a:srgbClr val="101988"/>
    <a:srgbClr val="C50C23"/>
    <a:srgbClr val="FFF2CC"/>
    <a:srgbClr val="3192F3"/>
    <a:srgbClr val="3C2850"/>
    <a:srgbClr val="861C16"/>
    <a:srgbClr val="526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4" autoAdjust="0"/>
    <p:restoredTop sz="93490"/>
  </p:normalViewPr>
  <p:slideViewPr>
    <p:cSldViewPr snapToGrid="0">
      <p:cViewPr varScale="1">
        <p:scale>
          <a:sx n="93" d="100"/>
          <a:sy n="93" d="100"/>
        </p:scale>
        <p:origin x="134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AB65FE8-2F43-493C-BCE3-89D130CDBE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045AE2-3DCB-4D17-AAA7-3B98DCD86E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F6618-25AC-41E7-84EF-007861C5F27C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C7A961-CE85-4616-9312-A0848DDAF4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D1560F-413E-49AA-AA53-8C553DFFB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DFA09-82B8-44BE-804F-515B7F3E47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40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D756-ED62-4F8B-A6AD-C801360622F5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52538" y="1143000"/>
            <a:ext cx="4352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9E1D4-83DA-4709-878D-47E81CE317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08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me walk you through the logic of this framework from </a:t>
                </a:r>
                <a:r>
                  <a:rPr lang="en-US" altLang="zh-CN" b="1" dirty="0"/>
                  <a:t>A to H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We start from the basic algebraic units.</a:t>
                </a:r>
                <a:br>
                  <a:rPr lang="en-US" altLang="zh-CN" dirty="0"/>
                </a:br>
                <a:r>
                  <a:rPr lang="en-US" altLang="zh-CN" b="1" dirty="0"/>
                  <a:t>(A)</a:t>
                </a:r>
                <a:r>
                  <a:rPr lang="en-US" altLang="zh-CN" dirty="0"/>
                  <a:t> shows a </a:t>
                </a:r>
                <a:r>
                  <a:rPr lang="en-US" altLang="zh-CN" i="1" dirty="0"/>
                  <a:t>discrete t-scalar</a:t>
                </a:r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altLang="zh-CN" sz="12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𝕂</m:t>
                        </m:r>
                      </m:e>
                      <m:sub>
                        <m: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ar-AE" altLang="zh-CN" dirty="0"/>
                  <a:t>,</a:t>
                </a:r>
                <a:br>
                  <a:rPr lang="ar-AE" altLang="zh-CN" dirty="0"/>
                </a:br>
                <a:r>
                  <a:rPr lang="en-US" altLang="zh-CN" dirty="0"/>
                  <a:t>and </a:t>
                </a:r>
                <a:r>
                  <a:rPr lang="en-US" altLang="zh-CN" b="1" dirty="0"/>
                  <a:t>(B)</a:t>
                </a:r>
                <a:r>
                  <a:rPr lang="en-US" altLang="zh-CN" dirty="0"/>
                  <a:t> extends it to a </a:t>
                </a:r>
                <a:r>
                  <a:rPr lang="en-US" altLang="zh-CN" i="1" dirty="0"/>
                  <a:t>continuous t-scalar</a:t>
                </a:r>
                <a:r>
                  <a:rPr lang="en-US" altLang="zh-CN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ar-AE" altLang="zh-CN" sz="12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𝕂</m:t>
                        </m:r>
                      </m:e>
                      <m:sub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b>
                    </m:sSub>
                  </m:oMath>
                </a14:m>
                <a:r>
                  <a:rPr lang="ar-AE" altLang="zh-CN" dirty="0"/>
                  <a:t>.</a:t>
                </a:r>
                <a:br>
                  <a:rPr lang="ar-AE" altLang="zh-CN" dirty="0"/>
                </a:br>
                <a:r>
                  <a:rPr lang="en-US" altLang="zh-CN" dirty="0"/>
                  <a:t>Each t-scalar is not a number but a </a:t>
                </a:r>
                <a:r>
                  <a:rPr lang="en-US" altLang="zh-CN" b="1" dirty="0"/>
                  <a:t>vector or function</a:t>
                </a:r>
                <a:r>
                  <a:rPr lang="en-US" altLang="zh-CN" dirty="0"/>
                  <a:t> that acts like a scalar under the t-product.</a:t>
                </a:r>
              </a:p>
              <a:p>
                <a:r>
                  <a:rPr lang="en-US" altLang="zh-CN" dirty="0"/>
                  <a:t>From these elements, we can form </a:t>
                </a:r>
                <a:r>
                  <a:rPr lang="en-US" altLang="zh-CN" b="1" dirty="0"/>
                  <a:t>t-vectors</a:t>
                </a:r>
                <a:r>
                  <a:rPr lang="en-US" altLang="zh-CN" dirty="0"/>
                  <a:t>, shown in </a:t>
                </a:r>
                <a:r>
                  <a:rPr lang="en-US" altLang="zh-CN" b="1" dirty="0"/>
                  <a:t>(C)</a:t>
                </a:r>
                <a:r>
                  <a:rPr lang="en-US" altLang="zh-CN" dirty="0"/>
                  <a:t> and </a:t>
                </a:r>
                <a:r>
                  <a:rPr lang="en-US" altLang="zh-CN" b="1" dirty="0"/>
                  <a:t>(D)</a:t>
                </a:r>
                <a:r>
                  <a:rPr lang="en-US" altLang="zh-CN" dirty="0"/>
                  <a:t>,</a:t>
                </a:r>
                <a:br>
                  <a:rPr lang="en-US" altLang="zh-CN" dirty="0"/>
                </a:br>
                <a:r>
                  <a:rPr lang="en-US" altLang="zh-CN" dirty="0"/>
                  <a:t>living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ar-AE" altLang="zh-CN" sz="12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𝕂</m:t>
                        </m:r>
                      </m:e>
                      <m:sub>
                        <m: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sub>
                      <m:sup>
                        <m: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altLang="zh-CN" dirty="0"/>
                  <a:t>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a:rPr lang="ar-AE" altLang="zh-CN" sz="120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𝕂</m:t>
                        </m:r>
                      </m:e>
                      <m:sub>
                        <m:r>
                          <a:rPr lang="ar-AE" altLang="zh-CN" sz="1200" i="0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sub>
                      <m:sup>
                        <m:r>
                          <a:rPr lang="ar-AE" altLang="zh-CN" sz="1200" i="1" kern="12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ar-AE" altLang="zh-CN" dirty="0"/>
                  <a:t>.</a:t>
                </a:r>
              </a:p>
              <a:p>
                <a:r>
                  <a:rPr lang="en-US" altLang="zh-CN" dirty="0"/>
                  <a:t>When such t-vectors span a linear space under the t-product,</a:t>
                </a:r>
                <a:br>
                  <a:rPr lang="en-US" altLang="zh-CN" dirty="0"/>
                </a:br>
                <a:r>
                  <a:rPr lang="en-US" altLang="zh-CN" dirty="0"/>
                  <a:t>we obtain a </a:t>
                </a:r>
                <a:r>
                  <a:rPr lang="en-US" altLang="zh-CN" b="1" dirty="0"/>
                  <a:t>t-module</a:t>
                </a:r>
                <a:r>
                  <a:rPr lang="en-US" altLang="zh-CN" dirty="0"/>
                  <a:t>, shown in </a:t>
                </a:r>
                <a:r>
                  <a:rPr lang="en-US" altLang="zh-CN" b="1" dirty="0"/>
                  <a:t>(E)</a:t>
                </a:r>
                <a:r>
                  <a:rPr lang="en-US" altLang="zh-CN" dirty="0"/>
                  <a:t> —</a:t>
                </a:r>
                <a:br>
                  <a:rPr lang="en-US" altLang="zh-CN" dirty="0"/>
                </a:br>
                <a:r>
                  <a:rPr lang="en-US" altLang="zh-CN" dirty="0"/>
                  <a:t>the t-analogue of a vector space.</a:t>
                </a:r>
              </a:p>
              <a:p>
                <a:r>
                  <a:rPr lang="en-US" altLang="zh-CN" dirty="0"/>
                  <a:t>Now, moving to </a:t>
                </a:r>
                <a:r>
                  <a:rPr lang="en-US" altLang="zh-CN" b="1" dirty="0"/>
                  <a:t>(G)</a:t>
                </a:r>
                <a:r>
                  <a:rPr lang="en-US" altLang="zh-CN" dirty="0"/>
                  <a:t>, the key geometric idea:</a:t>
                </a:r>
                <a:br>
                  <a:rPr lang="en-US" altLang="zh-CN" dirty="0"/>
                </a:br>
                <a:r>
                  <a:rPr lang="en-US" altLang="zh-CN" dirty="0"/>
                  <a:t>each small region of a </a:t>
                </a:r>
                <a:r>
                  <a:rPr lang="en-US" altLang="zh-CN" b="1" dirty="0"/>
                  <a:t>t-manifold</a:t>
                </a:r>
                <a:r>
                  <a:rPr lang="en-US" altLang="zh-CN" dirty="0"/>
                  <a:t> is </a:t>
                </a:r>
                <a:r>
                  <a:rPr lang="en-US" altLang="zh-CN" b="1" dirty="0"/>
                  <a:t>locally homeomorphic</a:t>
                </a:r>
                <a:r>
                  <a:rPr lang="en-US" altLang="zh-CN" dirty="0"/>
                  <a:t> to a t-module.</a:t>
                </a:r>
                <a:br>
                  <a:rPr lang="en-US" altLang="zh-CN" dirty="0"/>
                </a:br>
                <a:r>
                  <a:rPr lang="en-US" altLang="zh-CN" dirty="0"/>
                  <a:t>That is, around any point on the manifold, we can find a local chart that behaves like a t-linear space.</a:t>
                </a:r>
              </a:p>
              <a:p>
                <a:r>
                  <a:rPr lang="en-US" altLang="zh-CN" dirty="0"/>
                  <a:t>This gives rise to the </a:t>
                </a:r>
                <a:r>
                  <a:rPr lang="en-US" altLang="zh-CN" b="1" dirty="0"/>
                  <a:t>t-manifold</a:t>
                </a:r>
                <a:r>
                  <a:rPr lang="en-US" altLang="zh-CN" dirty="0"/>
                  <a:t> itself, shown in </a:t>
                </a:r>
                <a:r>
                  <a:rPr lang="en-US" altLang="zh-CN" b="1" dirty="0"/>
                  <a:t>(F)</a:t>
                </a:r>
                <a:r>
                  <a:rPr lang="en-US" altLang="zh-CN" dirty="0"/>
                  <a:t> —</a:t>
                </a:r>
                <a:br>
                  <a:rPr lang="en-US" altLang="zh-CN" dirty="0"/>
                </a:br>
                <a:r>
                  <a:rPr lang="en-US" altLang="zh-CN" dirty="0"/>
                  <a:t>a smooth geometric object defined over the t-scalar ring.</a:t>
                </a:r>
              </a:p>
              <a:p>
                <a:r>
                  <a:rPr lang="en-US" altLang="zh-CN" dirty="0"/>
                  <a:t>In the transform domain, the t-manifold can be </a:t>
                </a:r>
                <a:r>
                  <a:rPr lang="en-US" altLang="zh-CN" b="1" dirty="0"/>
                  <a:t>decomposed</a:t>
                </a:r>
                <a:br>
                  <a:rPr lang="en-US" altLang="zh-CN" dirty="0"/>
                </a:br>
                <a:r>
                  <a:rPr lang="en-US" altLang="zh-CN" dirty="0"/>
                  <a:t>into multiple </a:t>
                </a:r>
                <a:r>
                  <a:rPr lang="en-US" altLang="zh-CN" i="1" dirty="0"/>
                  <a:t>frequency-wise sliced manifolds</a:t>
                </a:r>
                <a:r>
                  <a:rPr lang="en-US" altLang="zh-CN" dirty="0"/>
                  <a:t>, as shown in </a:t>
                </a:r>
                <a:r>
                  <a:rPr lang="en-US" altLang="zh-CN" b="1" dirty="0"/>
                  <a:t>(I)</a:t>
                </a:r>
                <a:r>
                  <a:rPr lang="en-US" altLang="zh-CN" dirty="0"/>
                  <a:t>.</a:t>
                </a:r>
                <a:br>
                  <a:rPr lang="en-US" altLang="zh-CN" dirty="0"/>
                </a:br>
                <a:r>
                  <a:rPr lang="en-US" altLang="zh-CN" dirty="0"/>
                  <a:t>Each slice describes smooth geometry at a specific frequency.</a:t>
                </a:r>
              </a:p>
              <a:p>
                <a:r>
                  <a:rPr lang="en-US" altLang="zh-CN" dirty="0"/>
                  <a:t>Finally, these constructions </a:t>
                </a:r>
                <a:r>
                  <a:rPr lang="en-US" altLang="zh-CN" b="1" dirty="0"/>
                  <a:t>support the learning theory</a:t>
                </a:r>
                <a:r>
                  <a:rPr lang="en-US" altLang="zh-CN" dirty="0"/>
                  <a:t> in </a:t>
                </a:r>
                <a:r>
                  <a:rPr lang="en-US" altLang="zh-CN" b="1" dirty="0"/>
                  <a:t>(H)</a:t>
                </a:r>
                <a:r>
                  <a:rPr lang="en-US" altLang="zh-CN" dirty="0"/>
                  <a:t>:</a:t>
                </a:r>
                <a:br>
                  <a:rPr lang="en-US" altLang="zh-CN" dirty="0"/>
                </a:br>
                <a:r>
                  <a:rPr lang="en-US" altLang="zh-CN" i="1" dirty="0"/>
                  <a:t>testing</a:t>
                </a:r>
                <a:r>
                  <a:rPr lang="en-US" altLang="zh-CN" dirty="0"/>
                  <a:t> whether data lie near a t-manifold,</a:t>
                </a:r>
                <a:br>
                  <a:rPr lang="en-US" altLang="zh-CN" dirty="0"/>
                </a:br>
                <a:r>
                  <a:rPr lang="en-US" altLang="zh-CN" i="1" dirty="0"/>
                  <a:t>fitting</a:t>
                </a:r>
                <a:r>
                  <a:rPr lang="en-US" altLang="zh-CN" dirty="0"/>
                  <a:t> a t-manifold from noisy samples,</a:t>
                </a:r>
                <a:br>
                  <a:rPr lang="en-US" altLang="zh-CN" dirty="0"/>
                </a:br>
                <a:r>
                  <a:rPr lang="en-US" altLang="zh-CN" dirty="0"/>
                  <a:t>and </a:t>
                </a:r>
                <a:r>
                  <a:rPr lang="en-US" altLang="zh-CN" i="1" dirty="0"/>
                  <a:t>learning smooth functions</a:t>
                </a:r>
                <a:r>
                  <a:rPr lang="en-US" altLang="zh-CN" dirty="0"/>
                  <a:t> defined on it.</a:t>
                </a:r>
              </a:p>
              <a:p>
                <a:r>
                  <a:rPr lang="en-US" altLang="zh-CN" dirty="0"/>
                  <a:t>So overall, the logic flows from</a:t>
                </a:r>
                <a:br>
                  <a:rPr lang="en-US" altLang="zh-CN" dirty="0"/>
                </a:br>
                <a:r>
                  <a:rPr lang="en-US" altLang="zh-CN" b="1" dirty="0"/>
                  <a:t>t-scalars → t-vectors → t-modules → (G) local homeomorphism → t-manifolds → spectral decomposition → learning theory.</a:t>
                </a:r>
                <a:endParaRPr lang="en-US" altLang="zh-CN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Let me walk you through the logic of this framework from </a:t>
                </a:r>
                <a:r>
                  <a:rPr lang="en-US" altLang="zh-CN" b="1" dirty="0"/>
                  <a:t>A to H</a:t>
                </a:r>
                <a:r>
                  <a:rPr lang="en-US" altLang="zh-CN" dirty="0"/>
                  <a:t>.</a:t>
                </a:r>
              </a:p>
              <a:p>
                <a:r>
                  <a:rPr lang="en-US" altLang="zh-CN" dirty="0"/>
                  <a:t>We start from the basic algebraic units.</a:t>
                </a:r>
                <a:br>
                  <a:rPr lang="en-US" altLang="zh-CN" dirty="0"/>
                </a:br>
                <a:r>
                  <a:rPr lang="en-US" altLang="zh-CN" b="1" dirty="0"/>
                  <a:t>(A)</a:t>
                </a:r>
                <a:r>
                  <a:rPr lang="en-US" altLang="zh-CN" dirty="0"/>
                  <a:t> shows a </a:t>
                </a:r>
                <a:r>
                  <a:rPr lang="en-US" altLang="zh-CN" i="1" dirty="0"/>
                  <a:t>discrete t-scalar</a:t>
                </a:r>
                <a:r>
                  <a:rPr lang="en-US" altLang="zh-CN" dirty="0"/>
                  <a:t> in 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𝕂_𝑐</a:t>
                </a:r>
                <a:r>
                  <a:rPr lang="ar-AE" altLang="zh-CN" dirty="0"/>
                  <a:t>,</a:t>
                </a:r>
                <a:br>
                  <a:rPr lang="ar-AE" altLang="zh-CN" dirty="0"/>
                </a:br>
                <a:r>
                  <a:rPr lang="en-US" altLang="zh-CN" dirty="0"/>
                  <a:t>and </a:t>
                </a:r>
                <a:r>
                  <a:rPr lang="en-US" altLang="zh-CN" b="1" dirty="0"/>
                  <a:t>(B)</a:t>
                </a:r>
                <a:r>
                  <a:rPr lang="en-US" altLang="zh-CN" dirty="0"/>
                  <a:t> extends it to a </a:t>
                </a:r>
                <a:r>
                  <a:rPr lang="en-US" altLang="zh-CN" i="1" dirty="0"/>
                  <a:t>continuous t-scalar</a:t>
                </a:r>
                <a:r>
                  <a:rPr lang="en-US" altLang="zh-CN" dirty="0"/>
                  <a:t> in 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𝕂_∞</a:t>
                </a:r>
                <a:r>
                  <a:rPr lang="ar-AE" altLang="zh-CN" dirty="0"/>
                  <a:t>.</a:t>
                </a:r>
                <a:br>
                  <a:rPr lang="ar-AE" altLang="zh-CN" dirty="0"/>
                </a:br>
                <a:r>
                  <a:rPr lang="en-US" altLang="zh-CN" dirty="0"/>
                  <a:t>Each t-scalar is not a number but a </a:t>
                </a:r>
                <a:r>
                  <a:rPr lang="en-US" altLang="zh-CN" b="1" dirty="0"/>
                  <a:t>vector or function</a:t>
                </a:r>
                <a:r>
                  <a:rPr lang="en-US" altLang="zh-CN" dirty="0"/>
                  <a:t> that acts like a scalar under the t-product.</a:t>
                </a:r>
              </a:p>
              <a:p>
                <a:r>
                  <a:rPr lang="en-US" altLang="zh-CN" dirty="0"/>
                  <a:t>From these elements, we can form </a:t>
                </a:r>
                <a:r>
                  <a:rPr lang="en-US" altLang="zh-CN" b="1" dirty="0"/>
                  <a:t>t-vectors</a:t>
                </a:r>
                <a:r>
                  <a:rPr lang="en-US" altLang="zh-CN" dirty="0"/>
                  <a:t>, shown in </a:t>
                </a:r>
                <a:r>
                  <a:rPr lang="en-US" altLang="zh-CN" b="1" dirty="0"/>
                  <a:t>(C)</a:t>
                </a:r>
                <a:r>
                  <a:rPr lang="en-US" altLang="zh-CN" dirty="0"/>
                  <a:t> and </a:t>
                </a:r>
                <a:r>
                  <a:rPr lang="en-US" altLang="zh-CN" b="1" dirty="0"/>
                  <a:t>(D)</a:t>
                </a:r>
                <a:r>
                  <a:rPr lang="en-US" altLang="zh-CN" dirty="0"/>
                  <a:t>,</a:t>
                </a:r>
                <a:br>
                  <a:rPr lang="en-US" altLang="zh-CN" dirty="0"/>
                </a:br>
                <a:r>
                  <a:rPr lang="en-US" altLang="zh-CN" dirty="0"/>
                  <a:t>living in 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𝕂_𝑐^𝑑</a:t>
                </a:r>
                <a:r>
                  <a:rPr lang="en-US" altLang="zh-CN" dirty="0"/>
                  <a:t>or </a:t>
                </a:r>
                <a:r>
                  <a:rPr lang="ar-AE" altLang="zh-CN" sz="1200" i="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𝕂_∞^𝑑</a:t>
                </a:r>
                <a:r>
                  <a:rPr lang="ar-AE" altLang="zh-CN" dirty="0"/>
                  <a:t>.</a:t>
                </a:r>
              </a:p>
              <a:p>
                <a:r>
                  <a:rPr lang="en-US" altLang="zh-CN" dirty="0"/>
                  <a:t>When such t-vectors span a linear space under the t-product,</a:t>
                </a:r>
                <a:br>
                  <a:rPr lang="en-US" altLang="zh-CN" dirty="0"/>
                </a:br>
                <a:r>
                  <a:rPr lang="en-US" altLang="zh-CN" dirty="0"/>
                  <a:t>we obtain a </a:t>
                </a:r>
                <a:r>
                  <a:rPr lang="en-US" altLang="zh-CN" b="1" dirty="0"/>
                  <a:t>t-module</a:t>
                </a:r>
                <a:r>
                  <a:rPr lang="en-US" altLang="zh-CN" dirty="0"/>
                  <a:t>, shown in </a:t>
                </a:r>
                <a:r>
                  <a:rPr lang="en-US" altLang="zh-CN" b="1" dirty="0"/>
                  <a:t>(E)</a:t>
                </a:r>
                <a:r>
                  <a:rPr lang="en-US" altLang="zh-CN" dirty="0"/>
                  <a:t> —</a:t>
                </a:r>
                <a:br>
                  <a:rPr lang="en-US" altLang="zh-CN" dirty="0"/>
                </a:br>
                <a:r>
                  <a:rPr lang="en-US" altLang="zh-CN" dirty="0"/>
                  <a:t>the t-analogue of a vector space.</a:t>
                </a:r>
              </a:p>
              <a:p>
                <a:r>
                  <a:rPr lang="en-US" altLang="zh-CN" dirty="0"/>
                  <a:t>Now, moving to </a:t>
                </a:r>
                <a:r>
                  <a:rPr lang="en-US" altLang="zh-CN" b="1" dirty="0"/>
                  <a:t>(G)</a:t>
                </a:r>
                <a:r>
                  <a:rPr lang="en-US" altLang="zh-CN" dirty="0"/>
                  <a:t>, the key geometric idea:</a:t>
                </a:r>
                <a:br>
                  <a:rPr lang="en-US" altLang="zh-CN" dirty="0"/>
                </a:br>
                <a:r>
                  <a:rPr lang="en-US" altLang="zh-CN" dirty="0"/>
                  <a:t>each small region of a </a:t>
                </a:r>
                <a:r>
                  <a:rPr lang="en-US" altLang="zh-CN" b="1" dirty="0"/>
                  <a:t>t-manifold</a:t>
                </a:r>
                <a:r>
                  <a:rPr lang="en-US" altLang="zh-CN" dirty="0"/>
                  <a:t> is </a:t>
                </a:r>
                <a:r>
                  <a:rPr lang="en-US" altLang="zh-CN" b="1" dirty="0"/>
                  <a:t>locally homeomorphic</a:t>
                </a:r>
                <a:r>
                  <a:rPr lang="en-US" altLang="zh-CN" dirty="0"/>
                  <a:t> to a t-module.</a:t>
                </a:r>
                <a:br>
                  <a:rPr lang="en-US" altLang="zh-CN" dirty="0"/>
                </a:br>
                <a:r>
                  <a:rPr lang="en-US" altLang="zh-CN" dirty="0"/>
                  <a:t>That is, around any point on the manifold, we can find a local chart that behaves like a t-linear space.</a:t>
                </a:r>
              </a:p>
              <a:p>
                <a:r>
                  <a:rPr lang="en-US" altLang="zh-CN" dirty="0"/>
                  <a:t>This gives rise to the </a:t>
                </a:r>
                <a:r>
                  <a:rPr lang="en-US" altLang="zh-CN" b="1" dirty="0"/>
                  <a:t>t-manifold</a:t>
                </a:r>
                <a:r>
                  <a:rPr lang="en-US" altLang="zh-CN" dirty="0"/>
                  <a:t> itself, shown in </a:t>
                </a:r>
                <a:r>
                  <a:rPr lang="en-US" altLang="zh-CN" b="1" dirty="0"/>
                  <a:t>(F)</a:t>
                </a:r>
                <a:r>
                  <a:rPr lang="en-US" altLang="zh-CN" dirty="0"/>
                  <a:t> —</a:t>
                </a:r>
                <a:br>
                  <a:rPr lang="en-US" altLang="zh-CN" dirty="0"/>
                </a:br>
                <a:r>
                  <a:rPr lang="en-US" altLang="zh-CN" dirty="0"/>
                  <a:t>a smooth geometric object defined over the t-scalar ring.</a:t>
                </a:r>
              </a:p>
              <a:p>
                <a:r>
                  <a:rPr lang="en-US" altLang="zh-CN" dirty="0"/>
                  <a:t>In the transform domain, the t-manifold can be </a:t>
                </a:r>
                <a:r>
                  <a:rPr lang="en-US" altLang="zh-CN" b="1" dirty="0"/>
                  <a:t>decomposed</a:t>
                </a:r>
                <a:br>
                  <a:rPr lang="en-US" altLang="zh-CN" dirty="0"/>
                </a:br>
                <a:r>
                  <a:rPr lang="en-US" altLang="zh-CN" dirty="0"/>
                  <a:t>into multiple </a:t>
                </a:r>
                <a:r>
                  <a:rPr lang="en-US" altLang="zh-CN" i="1" dirty="0"/>
                  <a:t>frequency-wise sliced manifolds</a:t>
                </a:r>
                <a:r>
                  <a:rPr lang="en-US" altLang="zh-CN" dirty="0"/>
                  <a:t>, as shown in </a:t>
                </a:r>
                <a:r>
                  <a:rPr lang="en-US" altLang="zh-CN" b="1" dirty="0"/>
                  <a:t>(I)</a:t>
                </a:r>
                <a:r>
                  <a:rPr lang="en-US" altLang="zh-CN" dirty="0"/>
                  <a:t>.</a:t>
                </a:r>
                <a:br>
                  <a:rPr lang="en-US" altLang="zh-CN" dirty="0"/>
                </a:br>
                <a:r>
                  <a:rPr lang="en-US" altLang="zh-CN" dirty="0"/>
                  <a:t>Each slice describes smooth geometry at a specific frequency.</a:t>
                </a:r>
              </a:p>
              <a:p>
                <a:r>
                  <a:rPr lang="en-US" altLang="zh-CN" dirty="0"/>
                  <a:t>Finally, these constructions </a:t>
                </a:r>
                <a:r>
                  <a:rPr lang="en-US" altLang="zh-CN" b="1" dirty="0"/>
                  <a:t>support the learning theory</a:t>
                </a:r>
                <a:r>
                  <a:rPr lang="en-US" altLang="zh-CN" dirty="0"/>
                  <a:t> in </a:t>
                </a:r>
                <a:r>
                  <a:rPr lang="en-US" altLang="zh-CN" b="1" dirty="0"/>
                  <a:t>(H)</a:t>
                </a:r>
                <a:r>
                  <a:rPr lang="en-US" altLang="zh-CN" dirty="0"/>
                  <a:t>:</a:t>
                </a:r>
                <a:br>
                  <a:rPr lang="en-US" altLang="zh-CN" dirty="0"/>
                </a:br>
                <a:r>
                  <a:rPr lang="en-US" altLang="zh-CN" i="1" dirty="0"/>
                  <a:t>testing</a:t>
                </a:r>
                <a:r>
                  <a:rPr lang="en-US" altLang="zh-CN" dirty="0"/>
                  <a:t> whether data lie near a t-manifold,</a:t>
                </a:r>
                <a:br>
                  <a:rPr lang="en-US" altLang="zh-CN" dirty="0"/>
                </a:br>
                <a:r>
                  <a:rPr lang="en-US" altLang="zh-CN" i="1" dirty="0"/>
                  <a:t>fitting</a:t>
                </a:r>
                <a:r>
                  <a:rPr lang="en-US" altLang="zh-CN" dirty="0"/>
                  <a:t> a t-manifold from noisy samples,</a:t>
                </a:r>
                <a:br>
                  <a:rPr lang="en-US" altLang="zh-CN" dirty="0"/>
                </a:br>
                <a:r>
                  <a:rPr lang="en-US" altLang="zh-CN" dirty="0"/>
                  <a:t>and </a:t>
                </a:r>
                <a:r>
                  <a:rPr lang="en-US" altLang="zh-CN" i="1" dirty="0"/>
                  <a:t>learning smooth functions</a:t>
                </a:r>
                <a:r>
                  <a:rPr lang="en-US" altLang="zh-CN" dirty="0"/>
                  <a:t> defined on it.</a:t>
                </a:r>
              </a:p>
              <a:p>
                <a:r>
                  <a:rPr lang="en-US" altLang="zh-CN" dirty="0"/>
                  <a:t>So overall, the logic flows from</a:t>
                </a:r>
                <a:br>
                  <a:rPr lang="en-US" altLang="zh-CN" dirty="0"/>
                </a:br>
                <a:r>
                  <a:rPr lang="en-US" altLang="zh-CN" b="1" dirty="0"/>
                  <a:t>t-scalars → t-vectors → t-modules → (G) local homeomorphism → t-manifolds → spectral decomposition → learning theory.</a:t>
                </a:r>
                <a:endParaRPr lang="en-US" altLang="zh-CN" dirty="0"/>
              </a:p>
              <a:p>
                <a:endParaRPr kumimoji="1"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9E1D4-83DA-4709-878D-47E81CE317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89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9E1D4-83DA-4709-878D-47E81CE317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52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14125"/>
            <a:ext cx="1036320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8401"/>
            <a:ext cx="9144000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FF9-3C9E-447C-ADA5-4454A9362137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878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29F8-72D4-47BB-84C8-7258C1356A1B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0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60041"/>
            <a:ext cx="2628900" cy="732264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60041"/>
            <a:ext cx="7734300" cy="732264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1C21-5D6A-41C6-B0E9-322AA4FD583A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520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B042E-B186-4BB3-9F1D-4A034713FF1F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58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154193"/>
            <a:ext cx="1051560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782513"/>
            <a:ext cx="1051560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CD5D-75E1-40A0-B648-613A68EBD6B9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00203"/>
            <a:ext cx="5181600" cy="54824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00203"/>
            <a:ext cx="5181600" cy="548248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D81A7-9D15-4159-A7DF-A691791642D9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52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60043"/>
            <a:ext cx="10515600" cy="167014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118188"/>
            <a:ext cx="5157787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156278"/>
            <a:ext cx="5157787" cy="46424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118188"/>
            <a:ext cx="5183188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156278"/>
            <a:ext cx="5183188" cy="464241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371EB-B0BA-4EDC-9EEE-651D79AF57FC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46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A3943-0747-403C-B6C4-303119817D44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0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EE903-FC58-4781-8E32-41D797A9BB61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82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6051"/>
            <a:ext cx="393223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244112"/>
            <a:ext cx="6172200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92229"/>
            <a:ext cx="393223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87D39-ED59-4CF2-9E42-94EE8CBE083E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667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76051"/>
            <a:ext cx="3932237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244112"/>
            <a:ext cx="6172200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592229"/>
            <a:ext cx="3932237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E8791-F86F-489A-B002-32301A98BB2F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66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60043"/>
            <a:ext cx="1051560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00203"/>
            <a:ext cx="1051560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008709"/>
            <a:ext cx="27432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E9D02-1CC4-4F78-AA0F-FCD23FF5C34E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008709"/>
            <a:ext cx="41148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008709"/>
            <a:ext cx="274320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D72B6-BD11-4C92-B321-6EC7D5115B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image" Target="../media/image18.png"/><Relationship Id="rId21" Type="http://schemas.openxmlformats.org/officeDocument/2006/relationships/image" Target="../media/image32.png"/><Relationship Id="rId7" Type="http://schemas.microsoft.com/office/2007/relationships/hdphoto" Target="../media/hdphoto3.wdp"/><Relationship Id="rId12" Type="http://schemas.microsoft.com/office/2007/relationships/hdphoto" Target="../media/hdphoto5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5" Type="http://schemas.openxmlformats.org/officeDocument/2006/relationships/image" Target="../media/image26.png"/><Relationship Id="rId10" Type="http://schemas.microsoft.com/office/2007/relationships/hdphoto" Target="../media/hdphoto4.wdp"/><Relationship Id="rId19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F0FA42A-B9CC-414F-DBF3-3D1C44426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31" y="7708511"/>
            <a:ext cx="2866884" cy="4893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5477931-DF37-2E96-2A05-6B18F047D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21" y="7606772"/>
            <a:ext cx="2293968" cy="5778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1F4F375-6082-8C5E-7161-0C71744B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94" y="7606772"/>
            <a:ext cx="1298634" cy="55800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A477CCD-9C34-0875-2E61-80DAE651F8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471" y="7829341"/>
            <a:ext cx="3898445" cy="273096"/>
          </a:xfrm>
          <a:prstGeom prst="rect">
            <a:avLst/>
          </a:prstGeom>
        </p:spPr>
      </p:pic>
      <p:pic>
        <p:nvPicPr>
          <p:cNvPr id="14" name="Picture 2" descr="San Diego Convention Center &amp; Mexico City">
            <a:extLst>
              <a:ext uri="{FF2B5EF4-FFF2-40B4-BE49-F238E27FC236}">
                <a16:creationId xmlns:a16="http://schemas.microsoft.com/office/drawing/2014/main" id="{5C816368-DCE7-970E-0329-D080D6AB06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390"/>
          <a:stretch>
            <a:fillRect/>
          </a:stretch>
        </p:blipFill>
        <p:spPr bwMode="auto">
          <a:xfrm>
            <a:off x="-248635" y="57151"/>
            <a:ext cx="12435130" cy="857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147C650-111F-4392-A1B4-C8D21F913567}"/>
              </a:ext>
            </a:extLst>
          </p:cNvPr>
          <p:cNvSpPr txBox="1"/>
          <p:nvPr/>
        </p:nvSpPr>
        <p:spPr>
          <a:xfrm>
            <a:off x="5505" y="2178845"/>
            <a:ext cx="12186495" cy="1999715"/>
          </a:xfrm>
          <a:prstGeom prst="rect">
            <a:avLst/>
          </a:prstGeom>
          <a:noFill/>
          <a:ln w="3175">
            <a:solidFill>
              <a:srgbClr val="7030A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54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Towards a Geometric Understanding of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54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Tensor Learning via the t-Product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C587F8E-988C-46A6-B010-0CAB4675D89F}"/>
              </a:ext>
            </a:extLst>
          </p:cNvPr>
          <p:cNvSpPr txBox="1"/>
          <p:nvPr/>
        </p:nvSpPr>
        <p:spPr>
          <a:xfrm>
            <a:off x="412118" y="4845956"/>
            <a:ext cx="1791157" cy="873572"/>
          </a:xfrm>
          <a:prstGeom prst="rect">
            <a:avLst/>
          </a:prstGeom>
          <a:solidFill>
            <a:srgbClr val="FFF2CC">
              <a:alpha val="9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u="sng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Andong Wang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RIKEN AIP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B30A551-3877-497D-15AE-1862C4163461}"/>
              </a:ext>
            </a:extLst>
          </p:cNvPr>
          <p:cNvSpPr txBox="1"/>
          <p:nvPr/>
        </p:nvSpPr>
        <p:spPr>
          <a:xfrm>
            <a:off x="2308077" y="4863392"/>
            <a:ext cx="1891963" cy="873572"/>
          </a:xfrm>
          <a:prstGeom prst="rect">
            <a:avLst/>
          </a:prstGeom>
          <a:solidFill>
            <a:srgbClr val="FFF2CC">
              <a:alpha val="9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Yuning</a:t>
            </a:r>
            <a:r>
              <a:rPr lang="zh-CN" altLang="en-US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RIKEN AIP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A54A305-5028-4AE5-FC31-DA60A4858844}"/>
              </a:ext>
            </a:extLst>
          </p:cNvPr>
          <p:cNvSpPr txBox="1"/>
          <p:nvPr/>
        </p:nvSpPr>
        <p:spPr>
          <a:xfrm>
            <a:off x="4304843" y="4845956"/>
            <a:ext cx="1791157" cy="873572"/>
          </a:xfrm>
          <a:prstGeom prst="rect">
            <a:avLst/>
          </a:prstGeom>
          <a:solidFill>
            <a:srgbClr val="FFF2CC">
              <a:alpha val="9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Haonan</a:t>
            </a:r>
            <a:r>
              <a:rPr lang="zh-CN" altLang="en-US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RIKEN AIP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31846A-1561-5C24-C3A9-DC93C39778DD}"/>
              </a:ext>
            </a:extLst>
          </p:cNvPr>
          <p:cNvSpPr txBox="1"/>
          <p:nvPr/>
        </p:nvSpPr>
        <p:spPr>
          <a:xfrm>
            <a:off x="6200803" y="4845956"/>
            <a:ext cx="1711207" cy="873572"/>
          </a:xfrm>
          <a:prstGeom prst="rect">
            <a:avLst/>
          </a:prstGeom>
          <a:solidFill>
            <a:schemeClr val="accent6">
              <a:lumMod val="20000"/>
              <a:lumOff val="80000"/>
              <a:alpha val="9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861C16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Zhong</a:t>
            </a:r>
            <a:r>
              <a:rPr lang="zh-CN" altLang="en-US" b="1" dirty="0">
                <a:solidFill>
                  <a:srgbClr val="861C16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solidFill>
                  <a:srgbClr val="861C16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endParaRPr lang="en-US" altLang="zh-CN" b="1" dirty="0">
              <a:solidFill>
                <a:srgbClr val="861C16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861C16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CUPK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2AA4768-F175-9894-57CD-0364E730B261}"/>
              </a:ext>
            </a:extLst>
          </p:cNvPr>
          <p:cNvSpPr txBox="1"/>
          <p:nvPr/>
        </p:nvSpPr>
        <p:spPr>
          <a:xfrm>
            <a:off x="7806435" y="4849984"/>
            <a:ext cx="1711206" cy="873572"/>
          </a:xfrm>
          <a:prstGeom prst="rect">
            <a:avLst/>
          </a:prstGeom>
          <a:solidFill>
            <a:schemeClr val="accent5">
              <a:lumMod val="20000"/>
              <a:lumOff val="80000"/>
              <a:alpha val="9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rgbClr val="C50C23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Guoxu</a:t>
            </a:r>
            <a:r>
              <a:rPr lang="zh-CN" altLang="en-US" b="1" dirty="0">
                <a:solidFill>
                  <a:srgbClr val="C50C23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C50C23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Zhou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C50C23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GDUT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22CF37D-FBD9-93F0-BB9F-EC6F002BCB49}"/>
              </a:ext>
            </a:extLst>
          </p:cNvPr>
          <p:cNvSpPr txBox="1"/>
          <p:nvPr/>
        </p:nvSpPr>
        <p:spPr>
          <a:xfrm>
            <a:off x="9728974" y="4799513"/>
            <a:ext cx="1711206" cy="873572"/>
          </a:xfrm>
          <a:prstGeom prst="rect">
            <a:avLst/>
          </a:prstGeom>
          <a:solidFill>
            <a:srgbClr val="FFF2CC">
              <a:alpha val="9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b="1" dirty="0" err="1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Qibin</a:t>
            </a:r>
            <a:r>
              <a:rPr lang="zh-CN" altLang="en-US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Zhao</a:t>
            </a: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RIKEN</a:t>
            </a:r>
            <a:r>
              <a:rPr lang="zh-CN" altLang="en-US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254AA5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AIP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8EAC8117-EE48-9C0C-0F57-378DA4D3CD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884" y="5849635"/>
            <a:ext cx="1148777" cy="1490305"/>
          </a:xfrm>
          <a:prstGeom prst="rect">
            <a:avLst/>
          </a:prstGeom>
          <a:ln w="3175">
            <a:solidFill>
              <a:srgbClr val="000099"/>
            </a:solidFill>
          </a:ln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A18EF4B-155A-6175-DCA6-A98C20C909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3891" y="5894591"/>
            <a:ext cx="1103779" cy="1463344"/>
          </a:xfrm>
          <a:prstGeom prst="rect">
            <a:avLst/>
          </a:prstGeom>
          <a:ln w="3175">
            <a:solidFill>
              <a:srgbClr val="C50C23"/>
            </a:solidFill>
          </a:ln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1A16C071-B3C1-1B45-DC42-5A33493E3D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2900" y="5878404"/>
            <a:ext cx="1103778" cy="1506508"/>
          </a:xfrm>
          <a:prstGeom prst="rect">
            <a:avLst/>
          </a:prstGeom>
          <a:ln w="3175">
            <a:solidFill>
              <a:srgbClr val="C00000"/>
            </a:solidFill>
          </a:ln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0130C9E9-DCC2-3C29-C09B-262046D828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924" y="5883477"/>
            <a:ext cx="1171571" cy="1496362"/>
          </a:xfrm>
          <a:prstGeom prst="rect">
            <a:avLst/>
          </a:prstGeom>
          <a:ln w="3175">
            <a:solidFill>
              <a:srgbClr val="000099"/>
            </a:solidFill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D178C55-4FCC-0EAB-F3A1-EF64FDDF8A9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85013" y="5878404"/>
            <a:ext cx="1206919" cy="1506508"/>
          </a:xfrm>
          <a:prstGeom prst="rect">
            <a:avLst/>
          </a:prstGeom>
          <a:ln w="3175">
            <a:solidFill>
              <a:srgbClr val="000099"/>
            </a:solidFill>
          </a:ln>
        </p:spPr>
      </p:pic>
      <p:pic>
        <p:nvPicPr>
          <p:cNvPr id="2" name="Picture 4" descr="NeurIPS 2024 Top Papers: Comprehensive Overview | by Djohra IBERRAKEN |  Cubed">
            <a:extLst>
              <a:ext uri="{FF2B5EF4-FFF2-40B4-BE49-F238E27FC236}">
                <a16:creationId xmlns:a16="http://schemas.microsoft.com/office/drawing/2014/main" id="{E28A4CDF-596C-8F2C-7E06-E3260CD7A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78" y="237435"/>
            <a:ext cx="3924159" cy="176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2B7536-2658-EED9-89DB-7AA5BBFCF0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9602" y="5878404"/>
            <a:ext cx="1206920" cy="1483918"/>
          </a:xfrm>
          <a:prstGeom prst="rect">
            <a:avLst/>
          </a:prstGeom>
          <a:ln w="3175">
            <a:solidFill>
              <a:srgbClr val="000099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2BD8813-0474-14D1-F22C-2AAD28E2C600}"/>
              </a:ext>
            </a:extLst>
          </p:cNvPr>
          <p:cNvSpPr txBox="1"/>
          <p:nvPr/>
        </p:nvSpPr>
        <p:spPr>
          <a:xfrm>
            <a:off x="4965915" y="587613"/>
            <a:ext cx="66636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7200" b="1" dirty="0" err="1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NeurIPS</a:t>
            </a:r>
            <a:r>
              <a:rPr lang="zh-CN" altLang="en-US" sz="7200" b="1" dirty="0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>
                <a:solidFill>
                  <a:srgbClr val="7030A0"/>
                </a:solidFill>
                <a:effectLst>
                  <a:glow rad="101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2030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8ABE3-0C41-6076-752E-A97F14C05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>
            <a:extLst>
              <a:ext uri="{FF2B5EF4-FFF2-40B4-BE49-F238E27FC236}">
                <a16:creationId xmlns:a16="http://schemas.microsoft.com/office/drawing/2014/main" id="{23A1CCB0-6BF3-C6A5-DA9C-B22476F9439F}"/>
              </a:ext>
            </a:extLst>
          </p:cNvPr>
          <p:cNvSpPr txBox="1"/>
          <p:nvPr/>
        </p:nvSpPr>
        <p:spPr>
          <a:xfrm>
            <a:off x="-78377" y="7413781"/>
            <a:ext cx="1234025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[1]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Zhou, P., et. al. Tensor low-rank representation for data recovery and clustering. IEEE PAMI, 2019.</a:t>
            </a:r>
          </a:p>
          <a:p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[2] Liu, G., et. al. Robust recovery of subspace structures by low-rank representation. 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PAMI, 2012.</a:t>
            </a: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Kilmer, M. E., et.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Third-order tensors as operators on matrices: A theoretical and computational framework with applications in imaging. SIAM Journal on Matrix Analysis and Applications, 2013.</a:t>
            </a: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Wang, C., et.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Functional tensor singular value decomposition. SIAM Journal on Scientific Computing, 2025.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3E088AF-FAB7-939A-084A-BC0E6FDCF9C0}"/>
              </a:ext>
            </a:extLst>
          </p:cNvPr>
          <p:cNvSpPr txBox="1"/>
          <p:nvPr/>
        </p:nvSpPr>
        <p:spPr>
          <a:xfrm>
            <a:off x="155293" y="212226"/>
            <a:ext cx="11954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  <a:r>
              <a:rPr lang="zh-CN" alt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zh-CN" alt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Framework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t-Product?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E2F78067-CA1C-AA3D-46F3-7C74F596753C}"/>
              </a:ext>
            </a:extLst>
          </p:cNvPr>
          <p:cNvCxnSpPr/>
          <p:nvPr/>
        </p:nvCxnSpPr>
        <p:spPr>
          <a:xfrm>
            <a:off x="81729" y="829914"/>
            <a:ext cx="121835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20387002-30BA-6A76-34E2-48909A36622A}"/>
              </a:ext>
            </a:extLst>
          </p:cNvPr>
          <p:cNvSpPr txBox="1"/>
          <p:nvPr/>
        </p:nvSpPr>
        <p:spPr>
          <a:xfrm>
            <a:off x="5216788" y="1125459"/>
            <a:ext cx="6958167" cy="1835887"/>
          </a:xfrm>
          <a:prstGeom prst="rect">
            <a:avLst/>
          </a:prstGeom>
          <a:gradFill>
            <a:gsLst>
              <a:gs pos="0">
                <a:schemeClr val="accent6">
                  <a:alpha val="9000"/>
                </a:schemeClr>
              </a:gs>
              <a:gs pos="57000">
                <a:srgbClr val="000099">
                  <a:alpha val="100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🪫</a:t>
            </a:r>
            <a:r>
              <a:rPr lang="zh-CN" altLang="en-US" sz="24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zh-CN" altLang="en-US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TLRR</a:t>
            </a: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📊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T-Product-based Low-Rank Representation (TLRR)</a:t>
            </a:r>
            <a:r>
              <a:rPr lang="en-US" altLang="zh-CN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outperforms vectorized LRR</a:t>
            </a:r>
            <a:r>
              <a:rPr lang="en-US" altLang="zh-CN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clustering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⛔️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its </a:t>
            </a:r>
            <a:r>
              <a:rPr lang="en-US" altLang="zh-CN" i="1" dirty="0">
                <a:solidFill>
                  <a:srgbClr val="C0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subspace-based</a:t>
            </a:r>
            <a:r>
              <a:rPr lang="zh-CN" altLang="en-US" i="1" dirty="0">
                <a:solidFill>
                  <a:srgbClr val="C0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C0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assumption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makes it intrinsically </a:t>
            </a:r>
            <a:r>
              <a:rPr lang="en-US" altLang="zh-CN" i="1" dirty="0">
                <a:solidFill>
                  <a:srgbClr val="C0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25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limited in modeling </a:t>
            </a:r>
            <a:r>
              <a:rPr lang="en-US" altLang="zh-CN" i="1" dirty="0">
                <a:solidFill>
                  <a:srgbClr val="C0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nonlinear geometry</a:t>
            </a:r>
            <a:endParaRPr lang="en-US" altLang="zh-CN" dirty="0">
              <a:solidFill>
                <a:srgbClr val="C00000"/>
              </a:solidFill>
              <a:effectLst>
                <a:glow rad="25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0F5DE079-F00A-B8D4-0C6E-CA529D276B32}"/>
              </a:ext>
            </a:extLst>
          </p:cNvPr>
          <p:cNvGrpSpPr/>
          <p:nvPr/>
        </p:nvGrpSpPr>
        <p:grpSpPr>
          <a:xfrm>
            <a:off x="101592" y="1098811"/>
            <a:ext cx="5115196" cy="1882234"/>
            <a:chOff x="101592" y="1098811"/>
            <a:chExt cx="5115196" cy="188223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C105ABD-124D-11AA-6772-94276DFD0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2" y="1519989"/>
              <a:ext cx="5115196" cy="1331966"/>
            </a:xfrm>
            <a:prstGeom prst="rect">
              <a:avLst/>
            </a:prstGeom>
          </p:spPr>
        </p:pic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0E54CE00-41B5-771E-1CB6-5E7D030B5430}"/>
                </a:ext>
              </a:extLst>
            </p:cNvPr>
            <p:cNvSpPr/>
            <p:nvPr/>
          </p:nvSpPr>
          <p:spPr>
            <a:xfrm>
              <a:off x="107734" y="1105761"/>
              <a:ext cx="5043028" cy="1875284"/>
            </a:xfrm>
            <a:prstGeom prst="rect">
              <a:avLst/>
            </a:prstGeom>
            <a:gradFill>
              <a:gsLst>
                <a:gs pos="0">
                  <a:schemeClr val="accent6">
                    <a:alpha val="11966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  <a:alpha val="3000"/>
                  </a:schemeClr>
                </a:gs>
                <a:gs pos="100000">
                  <a:schemeClr val="accent2">
                    <a:lumMod val="20000"/>
                    <a:lumOff val="80000"/>
                    <a:alpha val="5879"/>
                  </a:schemeClr>
                </a:gs>
              </a:gsLst>
              <a:path path="circle">
                <a:fillToRect l="50000" t="50000" r="50000" b="50000"/>
              </a:path>
            </a:gradFill>
            <a:ln w="6350">
              <a:solidFill>
                <a:schemeClr val="tx1">
                  <a:lumMod val="50000"/>
                  <a:lumOff val="50000"/>
                </a:schemeClr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8CB4CC31-3A34-88A9-38B1-2A74D77C5933}"/>
                </a:ext>
              </a:extLst>
            </p:cNvPr>
            <p:cNvSpPr txBox="1"/>
            <p:nvPr/>
          </p:nvSpPr>
          <p:spPr>
            <a:xfrm>
              <a:off x="617502" y="1098811"/>
              <a:ext cx="439712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T-Product-based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Low-rank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Representation</a:t>
              </a:r>
              <a:r>
                <a:rPr lang="en-US" altLang="zh-CN" sz="16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[1]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glow rad="25400">
                      <a:schemeClr val="bg1"/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96EE6217-2E4E-69C8-5D87-B397D261AEBC}"/>
              </a:ext>
            </a:extLst>
          </p:cNvPr>
          <p:cNvCxnSpPr/>
          <p:nvPr/>
        </p:nvCxnSpPr>
        <p:spPr>
          <a:xfrm>
            <a:off x="0" y="7349359"/>
            <a:ext cx="121835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3BB79D1-4611-D4B8-136D-BA44F39F4327}"/>
              </a:ext>
            </a:extLst>
          </p:cNvPr>
          <p:cNvSpPr txBox="1"/>
          <p:nvPr/>
        </p:nvSpPr>
        <p:spPr>
          <a:xfrm>
            <a:off x="5224322" y="3534123"/>
            <a:ext cx="6950633" cy="1444242"/>
          </a:xfrm>
          <a:prstGeom prst="rect">
            <a:avLst/>
          </a:prstGeom>
          <a:gradFill>
            <a:gsLst>
              <a:gs pos="0">
                <a:schemeClr val="accent6">
                  <a:alpha val="6000"/>
                </a:schemeClr>
              </a:gs>
              <a:gs pos="56000">
                <a:srgbClr val="000099">
                  <a:alpha val="100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🪫</a:t>
            </a:r>
            <a:r>
              <a:rPr lang="zh-CN" altLang="en-US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Incompatibility</a:t>
            </a:r>
            <a:r>
              <a:rPr lang="zh-CN" altLang="en-US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Classical Differential Geometry </a:t>
            </a:r>
            <a:endParaRPr lang="en-US" altLang="zh-CN" sz="2000" dirty="0">
              <a:solidFill>
                <a:srgbClr val="2D499F"/>
              </a:solidFill>
              <a:effectLst>
                <a:glow rad="25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Classical geometry is over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real/complex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fields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zh-CN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t-product algebra</a:t>
            </a:r>
            <a:r>
              <a:rPr lang="en-US" altLang="zh-CN" i="1" baseline="30000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t-scalar ring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each t-scalar is a </a:t>
            </a:r>
            <a:r>
              <a:rPr lang="en-US" altLang="zh-CN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vector</a:t>
            </a:r>
            <a:r>
              <a:rPr lang="en-US" altLang="zh-CN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altLang="zh-CN" i="1" dirty="0">
                <a:solidFill>
                  <a:srgbClr val="7030A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zh-CN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[4]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rgbClr val="FF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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classical differential geometry is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directly </a:t>
            </a:r>
            <a:r>
              <a:rPr lang="en-US" altLang="zh-CN" i="1" dirty="0">
                <a:solidFill>
                  <a:srgbClr val="C00000"/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compatible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54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with t-scalar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254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563489B9-ADE3-20F7-4AD5-029A6383251C}"/>
              </a:ext>
            </a:extLst>
          </p:cNvPr>
          <p:cNvGrpSpPr/>
          <p:nvPr/>
        </p:nvGrpSpPr>
        <p:grpSpPr>
          <a:xfrm>
            <a:off x="101592" y="3264732"/>
            <a:ext cx="5116274" cy="1832105"/>
            <a:chOff x="163915" y="3230612"/>
            <a:chExt cx="5116274" cy="183210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953C29CA-851C-E784-48D9-0A5CDD3156EC}"/>
                </a:ext>
              </a:extLst>
            </p:cNvPr>
            <p:cNvGrpSpPr/>
            <p:nvPr/>
          </p:nvGrpSpPr>
          <p:grpSpPr>
            <a:xfrm>
              <a:off x="163915" y="3230612"/>
              <a:ext cx="5043029" cy="1786484"/>
              <a:chOff x="163915" y="3230612"/>
              <a:chExt cx="5043029" cy="1786484"/>
            </a:xfrm>
          </p:grpSpPr>
          <p:pic>
            <p:nvPicPr>
              <p:cNvPr id="31" name="图片 30">
                <a:extLst>
                  <a:ext uri="{FF2B5EF4-FFF2-40B4-BE49-F238E27FC236}">
                    <a16:creationId xmlns:a16="http://schemas.microsoft.com/office/drawing/2014/main" id="{6D496A90-5A4F-C37C-1D4E-340C39478960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52248" y="4239783"/>
                <a:ext cx="1872000" cy="216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9BE7980-B3E2-749D-13BE-5240851FA8D8}"/>
                  </a:ext>
                </a:extLst>
              </p:cNvPr>
              <p:cNvSpPr/>
              <p:nvPr/>
            </p:nvSpPr>
            <p:spPr>
              <a:xfrm>
                <a:off x="163915" y="3269955"/>
                <a:ext cx="2930443" cy="1714254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alpha val="11966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  <a:alpha val="3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879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E278977F-9012-6294-48D2-553644DC4D14}"/>
                  </a:ext>
                </a:extLst>
              </p:cNvPr>
              <p:cNvSpPr/>
              <p:nvPr/>
            </p:nvSpPr>
            <p:spPr>
              <a:xfrm>
                <a:off x="3201417" y="3272124"/>
                <a:ext cx="2005527" cy="820829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alpha val="11966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  <a:alpha val="3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879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91A3D1A7-AA27-0038-483E-1243FF616089}"/>
                  </a:ext>
                </a:extLst>
              </p:cNvPr>
              <p:cNvSpPr/>
              <p:nvPr/>
            </p:nvSpPr>
            <p:spPr>
              <a:xfrm>
                <a:off x="3174059" y="4196267"/>
                <a:ext cx="2005527" cy="820829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alpha val="11966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  <a:alpha val="3000"/>
                    </a:schemeClr>
                  </a:gs>
                  <a:gs pos="100000">
                    <a:schemeClr val="accent2">
                      <a:lumMod val="20000"/>
                      <a:lumOff val="80000"/>
                      <a:alpha val="5879"/>
                    </a:schemeClr>
                  </a:gs>
                </a:gsLst>
                <a:path path="circle">
                  <a:fillToRect l="50000" t="50000" r="50000" b="50000"/>
                </a:path>
              </a:gradFill>
              <a:ln w="6350">
                <a:solidFill>
                  <a:schemeClr val="tx1">
                    <a:lumMod val="50000"/>
                    <a:lumOff val="50000"/>
                  </a:schemeClr>
                </a:solidFill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29" name="文本框 25">
                <a:extLst>
                  <a:ext uri="{FF2B5EF4-FFF2-40B4-BE49-F238E27FC236}">
                    <a16:creationId xmlns:a16="http://schemas.microsoft.com/office/drawing/2014/main" id="{D331BFAB-8FC2-CED4-6E19-3A86A7FAEE40}"/>
                  </a:ext>
                </a:extLst>
              </p:cNvPr>
              <p:cNvSpPr txBox="1"/>
              <p:nvPr/>
            </p:nvSpPr>
            <p:spPr>
              <a:xfrm>
                <a:off x="163915" y="3230612"/>
                <a:ext cx="3037502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T-product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Algebra</a:t>
                </a:r>
                <a:r>
                  <a:rPr lang="en-US" altLang="zh-CN" sz="16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[3]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t-Product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t-Scalars</a:t>
                </a:r>
                <a:endParaRPr lang="en-US" altLang="zh-CN" sz="16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7A9B3C6-8EB0-B5EF-4035-0C19AC08D950}"/>
                  </a:ext>
                </a:extLst>
              </p:cNvPr>
              <p:cNvSpPr txBox="1"/>
              <p:nvPr/>
            </p:nvSpPr>
            <p:spPr>
              <a:xfrm>
                <a:off x="3308476" y="3543949"/>
                <a:ext cx="184687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discrete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t-scalar</a:t>
                </a:r>
                <a:r>
                  <a:rPr lang="en-US" altLang="zh-CN" sz="1600" b="1" baseline="30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[3] </a:t>
                </a:r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: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  <a:p>
                <a:pPr algn="ctr"/>
                <a:r>
                  <a:rPr lang="en-US" altLang="zh-CN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a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r>
                  <a:rPr lang="en-US" altLang="zh-CN" sz="1600" b="1" dirty="0">
                    <a:solidFill>
                      <a:srgbClr val="7030A0"/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vector</a:t>
                </a:r>
                <a:r>
                  <a:rPr lang="zh-CN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 </a:t>
                </a:r>
                <a:endPara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sp>
            <p:nvSpPr>
              <p:cNvPr id="34" name="立方体 33">
                <a:extLst>
                  <a:ext uri="{FF2B5EF4-FFF2-40B4-BE49-F238E27FC236}">
                    <a16:creationId xmlns:a16="http://schemas.microsoft.com/office/drawing/2014/main" id="{BE094E3E-4FAE-FF14-522F-E6449D641232}"/>
                  </a:ext>
                </a:extLst>
              </p:cNvPr>
              <p:cNvSpPr/>
              <p:nvPr/>
            </p:nvSpPr>
            <p:spPr>
              <a:xfrm>
                <a:off x="3277369" y="3421288"/>
                <a:ext cx="1846879" cy="90000"/>
              </a:xfrm>
              <a:prstGeom prst="cub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DFB316C5-1E19-19B0-D8C3-9A323C3C1781}"/>
                  </a:ext>
                </a:extLst>
              </p:cNvPr>
              <p:cNvGrpSpPr/>
              <p:nvPr/>
            </p:nvGrpSpPr>
            <p:grpSpPr>
              <a:xfrm>
                <a:off x="318895" y="3927773"/>
                <a:ext cx="2520000" cy="1016472"/>
                <a:chOff x="266487" y="3300169"/>
                <a:chExt cx="2552398" cy="1040327"/>
              </a:xfrm>
            </p:grpSpPr>
            <p:sp>
              <p:nvSpPr>
                <p:cNvPr id="40" name="立方体 39">
                  <a:extLst>
                    <a:ext uri="{FF2B5EF4-FFF2-40B4-BE49-F238E27FC236}">
                      <a16:creationId xmlns:a16="http://schemas.microsoft.com/office/drawing/2014/main" id="{BC20B8AD-7CA5-6C3F-CC93-16C97E66498E}"/>
                    </a:ext>
                  </a:extLst>
                </p:cNvPr>
                <p:cNvSpPr/>
                <p:nvPr/>
              </p:nvSpPr>
              <p:spPr>
                <a:xfrm>
                  <a:off x="461367" y="3300169"/>
                  <a:ext cx="595528" cy="614785"/>
                </a:xfrm>
                <a:prstGeom prst="cube">
                  <a:avLst>
                    <a:gd name="adj" fmla="val 90694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1" name="组合 40">
                  <a:extLst>
                    <a:ext uri="{FF2B5EF4-FFF2-40B4-BE49-F238E27FC236}">
                      <a16:creationId xmlns:a16="http://schemas.microsoft.com/office/drawing/2014/main" id="{65F9FE8B-BE0F-022D-8286-CCBCB468621A}"/>
                    </a:ext>
                  </a:extLst>
                </p:cNvPr>
                <p:cNvGrpSpPr/>
                <p:nvPr/>
              </p:nvGrpSpPr>
              <p:grpSpPr>
                <a:xfrm>
                  <a:off x="266487" y="3877934"/>
                  <a:ext cx="2138411" cy="462562"/>
                  <a:chOff x="1048934" y="3910139"/>
                  <a:chExt cx="1694410" cy="677444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矩形 44">
                        <a:extLst>
                          <a:ext uri="{FF2B5EF4-FFF2-40B4-BE49-F238E27FC236}">
                            <a16:creationId xmlns:a16="http://schemas.microsoft.com/office/drawing/2014/main" id="{2B1C8A2D-E2C9-A8F6-C6E3-D1D452E67BA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336470" y="3910139"/>
                        <a:ext cx="394288" cy="574117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zh-CN" altLang="en-US" sz="28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oMath>
                          </m:oMathPara>
                        </a14:m>
                        <a:endParaRPr lang="zh-CN" alt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3" name="矩形 12">
                        <a:extLst>
                          <a:ext uri="{FF2B5EF4-FFF2-40B4-BE49-F238E27FC236}">
                            <a16:creationId xmlns:a16="http://schemas.microsoft.com/office/drawing/2014/main" id="{1B305642-37CF-4E9B-1957-4AABA72D8404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336470" y="3910139"/>
                        <a:ext cx="394288" cy="574117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b="-1875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6" name="矩形 45">
                        <a:extLst>
                          <a:ext uri="{FF2B5EF4-FFF2-40B4-BE49-F238E27FC236}">
                            <a16:creationId xmlns:a16="http://schemas.microsoft.com/office/drawing/2014/main" id="{25C13E45-0C5A-D17A-4B6D-98AE268B77A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077984" y="4022214"/>
                        <a:ext cx="421910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i="0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m:oMathPara>
                        </a14:m>
                        <a:endParaRPr lang="zh-CN" alt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4" name="矩形 13">
                        <a:extLst>
                          <a:ext uri="{FF2B5EF4-FFF2-40B4-BE49-F238E27FC236}">
                            <a16:creationId xmlns:a16="http://schemas.microsoft.com/office/drawing/2014/main" id="{1A1F319A-2FA0-C621-2316-DB823367B37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77984" y="4022214"/>
                        <a:ext cx="421910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2857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7" name="矩形 46">
                        <a:extLst>
                          <a:ext uri="{FF2B5EF4-FFF2-40B4-BE49-F238E27FC236}">
                            <a16:creationId xmlns:a16="http://schemas.microsoft.com/office/drawing/2014/main" id="{C7DF458B-56CF-BB39-4DDF-20736D4C4F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439473" y="3967513"/>
                        <a:ext cx="303871" cy="59973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𝐜</m:t>
                              </m:r>
                            </m:oMath>
                          </m:oMathPara>
                        </a14:m>
                        <a:endParaRPr lang="zh-CN" altLang="en-US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7" name="矩形 46">
                        <a:extLst>
                          <a:ext uri="{FF2B5EF4-FFF2-40B4-BE49-F238E27FC236}">
                            <a16:creationId xmlns:a16="http://schemas.microsoft.com/office/drawing/2014/main" id="{C7DF458B-56CF-BB39-4DDF-20736D4C4F2E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39473" y="3967513"/>
                        <a:ext cx="303871" cy="599733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矩形 47">
                        <a:extLst>
                          <a:ext uri="{FF2B5EF4-FFF2-40B4-BE49-F238E27FC236}">
                            <a16:creationId xmlns:a16="http://schemas.microsoft.com/office/drawing/2014/main" id="{73BF6F04-939D-5035-CCF2-7D1385FE4A9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688533" y="4033984"/>
                        <a:ext cx="311590" cy="553599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𝐛</m:t>
                              </m:r>
                            </m:oMath>
                          </m:oMathPara>
                        </a14:m>
                        <a:endParaRPr lang="zh-CN" altLang="en-US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矩形 47">
                        <a:extLst>
                          <a:ext uri="{FF2B5EF4-FFF2-40B4-BE49-F238E27FC236}">
                            <a16:creationId xmlns:a16="http://schemas.microsoft.com/office/drawing/2014/main" id="{73BF6F04-939D-5035-CCF2-7D1385FE4A95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688533" y="4033984"/>
                        <a:ext cx="311590" cy="553599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9" name="矩形 48">
                        <a:extLst>
                          <a:ext uri="{FF2B5EF4-FFF2-40B4-BE49-F238E27FC236}">
                            <a16:creationId xmlns:a16="http://schemas.microsoft.com/office/drawing/2014/main" id="{76DFDB40-4168-665F-BD26-DF1747D35C4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8934" y="3967513"/>
                        <a:ext cx="318022" cy="599733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CN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oMath>
                          </m:oMathPara>
                        </a14:m>
                        <a:endParaRPr lang="zh-CN" altLang="en-US" sz="200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9" name="矩形 48">
                        <a:extLst>
                          <a:ext uri="{FF2B5EF4-FFF2-40B4-BE49-F238E27FC236}">
                            <a16:creationId xmlns:a16="http://schemas.microsoft.com/office/drawing/2014/main" id="{76DFDB40-4168-665F-BD26-DF1747D35C4D}"/>
                          </a:ext>
                        </a:extLst>
                      </p:cNvPr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48934" y="3967513"/>
                        <a:ext cx="318022" cy="599733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CN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43" name="立方体 42">
                  <a:extLst>
                    <a:ext uri="{FF2B5EF4-FFF2-40B4-BE49-F238E27FC236}">
                      <a16:creationId xmlns:a16="http://schemas.microsoft.com/office/drawing/2014/main" id="{DD95A091-3162-900E-FB4E-0DED03DF9333}"/>
                    </a:ext>
                  </a:extLst>
                </p:cNvPr>
                <p:cNvSpPr/>
                <p:nvPr/>
              </p:nvSpPr>
              <p:spPr>
                <a:xfrm>
                  <a:off x="1253001" y="3301120"/>
                  <a:ext cx="595528" cy="614785"/>
                </a:xfrm>
                <a:prstGeom prst="cube">
                  <a:avLst>
                    <a:gd name="adj" fmla="val 90694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accent4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立方体 43">
                  <a:extLst>
                    <a:ext uri="{FF2B5EF4-FFF2-40B4-BE49-F238E27FC236}">
                      <a16:creationId xmlns:a16="http://schemas.microsoft.com/office/drawing/2014/main" id="{4A6B5370-9731-AAFD-E4AB-58226CA322D1}"/>
                    </a:ext>
                  </a:extLst>
                </p:cNvPr>
                <p:cNvSpPr/>
                <p:nvPr/>
              </p:nvSpPr>
              <p:spPr>
                <a:xfrm>
                  <a:off x="2223357" y="3311142"/>
                  <a:ext cx="595528" cy="614785"/>
                </a:xfrm>
                <a:prstGeom prst="cube">
                  <a:avLst>
                    <a:gd name="adj" fmla="val 90694"/>
                  </a:avLst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958764E-CD28-2E8E-D411-36D1934AE6AF}"/>
                </a:ext>
              </a:extLst>
            </p:cNvPr>
            <p:cNvSpPr txBox="1"/>
            <p:nvPr/>
          </p:nvSpPr>
          <p:spPr>
            <a:xfrm>
              <a:off x="3167603" y="4477942"/>
              <a:ext cx="211258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continuous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t-scalar</a:t>
              </a:r>
              <a:r>
                <a:rPr lang="en-US" altLang="zh-CN" sz="1600" b="1" baseline="30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[4] </a:t>
              </a: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: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endPara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  <a:p>
              <a:pPr algn="ctr"/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a</a:t>
              </a: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1600" b="1" dirty="0">
                  <a:solidFill>
                    <a:srgbClr val="7030A0"/>
                  </a:solidFill>
                  <a:latin typeface="Times New Roman" panose="02020503050405090304" pitchFamily="18" charset="0"/>
                  <a:cs typeface="Times New Roman" panose="02020503050405090304" pitchFamily="18" charset="0"/>
                </a:rPr>
                <a:t>function</a:t>
              </a:r>
            </a:p>
          </p:txBody>
        </p:sp>
      </p:grpSp>
      <p:sp>
        <p:nvSpPr>
          <p:cNvPr id="51" name="虚尾箭头 50">
            <a:extLst>
              <a:ext uri="{FF2B5EF4-FFF2-40B4-BE49-F238E27FC236}">
                <a16:creationId xmlns:a16="http://schemas.microsoft.com/office/drawing/2014/main" id="{FE2C2D2D-8F51-1178-2F06-8DC9E5FC41DC}"/>
              </a:ext>
            </a:extLst>
          </p:cNvPr>
          <p:cNvSpPr/>
          <p:nvPr/>
        </p:nvSpPr>
        <p:spPr>
          <a:xfrm rot="5400000">
            <a:off x="5849712" y="5219526"/>
            <a:ext cx="484078" cy="192163"/>
          </a:xfrm>
          <a:prstGeom prst="stripedRightArrow">
            <a:avLst/>
          </a:prstGeom>
          <a:gradFill flip="none" rotWithShape="1">
            <a:gsLst>
              <a:gs pos="0">
                <a:srgbClr val="7030A0">
                  <a:alpha val="59105"/>
                </a:srgbClr>
              </a:gs>
              <a:gs pos="100000">
                <a:srgbClr val="7030A0">
                  <a:alpha val="64094"/>
                </a:srgbClr>
              </a:gs>
              <a:gs pos="56000">
                <a:srgbClr val="FF0000">
                  <a:alpha val="56711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0096FF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F5D7A542-DF51-8940-C059-ABF585AF2195}"/>
              </a:ext>
            </a:extLst>
          </p:cNvPr>
          <p:cNvSpPr txBox="1"/>
          <p:nvPr/>
        </p:nvSpPr>
        <p:spPr>
          <a:xfrm>
            <a:off x="6187833" y="5073568"/>
            <a:ext cx="1242056" cy="400110"/>
          </a:xfrm>
          <a:prstGeom prst="rect">
            <a:avLst/>
          </a:prstGeom>
          <a:noFill/>
          <a:effectLst>
            <a:glow rad="1524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motivate</a:t>
            </a:r>
            <a:endParaRPr lang="zh-CN" altLang="en-US" sz="2000" b="1" dirty="0">
              <a:solidFill>
                <a:srgbClr val="7030A0"/>
              </a:solidFill>
              <a:effectLst>
                <a:glow rad="139700">
                  <a:schemeClr val="bg1"/>
                </a:glow>
              </a:effectLst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3A5B2F6E-7C92-609D-067D-E1FEE1A9DE47}"/>
              </a:ext>
            </a:extLst>
          </p:cNvPr>
          <p:cNvSpPr txBox="1"/>
          <p:nvPr/>
        </p:nvSpPr>
        <p:spPr>
          <a:xfrm>
            <a:off x="0" y="5639150"/>
            <a:ext cx="12183506" cy="1241943"/>
          </a:xfrm>
          <a:prstGeom prst="rect">
            <a:avLst/>
          </a:prstGeom>
          <a:gradFill>
            <a:gsLst>
              <a:gs pos="0">
                <a:srgbClr val="FF0000">
                  <a:alpha val="3000"/>
                </a:srgbClr>
              </a:gs>
              <a:gs pos="49000">
                <a:srgbClr val="000099">
                  <a:alpha val="100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 b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💡</a:t>
            </a:r>
            <a:r>
              <a:rPr lang="zh-CN" altLang="en-US" sz="2400" b="1" i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effectLst>
                  <a:glow rad="1397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  <a:endParaRPr lang="en-US" altLang="zh-CN" sz="2400" b="1" dirty="0">
              <a:solidFill>
                <a:srgbClr val="7030A0"/>
              </a:solidFill>
              <a:effectLst>
                <a:glow rad="1397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Q1: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we </a:t>
            </a:r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establish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zh-CN" altLang="en-US" sz="2000" b="1" i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geometric framework 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unifies discrete and continuous </a:t>
            </a:r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t-scalars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1">
              <a:lnSpc>
                <a:spcPct val="120000"/>
              </a:lnSpc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Q2: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Can such a framework support the theor</a:t>
            </a:r>
            <a:r>
              <a:rPr lang="en-US" altLang="zh-CN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zh-CN" altLang="en-US" sz="2000" b="1" i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on low-dimensional t-manifolds </a:t>
            </a:r>
            <a:r>
              <a:rPr lang="zh-CN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tensor data?</a:t>
            </a:r>
          </a:p>
        </p:txBody>
      </p:sp>
    </p:spTree>
    <p:extLst>
      <p:ext uri="{BB962C8B-B14F-4D97-AF65-F5344CB8AC3E}">
        <p14:creationId xmlns:p14="http://schemas.microsoft.com/office/powerpoint/2010/main" val="87764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673A0-4D13-45EC-C2A1-02A49BB1A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F93B43E8-A0A4-523D-1AA7-54387F0F941B}"/>
              </a:ext>
            </a:extLst>
          </p:cNvPr>
          <p:cNvSpPr txBox="1"/>
          <p:nvPr/>
        </p:nvSpPr>
        <p:spPr>
          <a:xfrm>
            <a:off x="135691" y="178172"/>
            <a:ext cx="11954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Contribution:</a:t>
            </a:r>
            <a:r>
              <a:rPr lang="zh-CN" alt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t-Product</a:t>
            </a:r>
            <a:r>
              <a:rPr lang="zh-CN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F4DD48EC-7B91-5A9C-65BE-0CB070428FD1}"/>
              </a:ext>
            </a:extLst>
          </p:cNvPr>
          <p:cNvCxnSpPr/>
          <p:nvPr/>
        </p:nvCxnSpPr>
        <p:spPr>
          <a:xfrm>
            <a:off x="18682" y="758009"/>
            <a:ext cx="121835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FAF3BDF5-2B48-B47D-36DC-283C221082E9}"/>
              </a:ext>
            </a:extLst>
          </p:cNvPr>
          <p:cNvSpPr txBox="1"/>
          <p:nvPr/>
        </p:nvSpPr>
        <p:spPr>
          <a:xfrm>
            <a:off x="0" y="6234795"/>
            <a:ext cx="12080428" cy="2246769"/>
          </a:xfrm>
          <a:prstGeom prst="rect">
            <a:avLst/>
          </a:prstGeom>
          <a:gradFill>
            <a:gsLst>
              <a:gs pos="0">
                <a:schemeClr val="accent6">
                  <a:alpha val="11966"/>
                </a:schemeClr>
              </a:gs>
              <a:gs pos="50000">
                <a:srgbClr val="000099">
                  <a:alpha val="1000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Framework:</a:t>
            </a:r>
            <a:r>
              <a:rPr lang="zh-CN" altLang="en-US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t-Scalars → t-Vectors → t-Modules → t-Manifolds → Learning Theory</a:t>
            </a:r>
          </a:p>
          <a:p>
            <a:pPr marL="800100" lvl="1" indent="-342900">
              <a:buFont typeface="系统字体常规体"/>
              <a:buChar char="⬇️"/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A–B</a:t>
            </a:r>
            <a:r>
              <a:rPr lang="en-US" altLang="zh-CN" sz="2000" dirty="0"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t-scalars — discrete or continuous (vector/function “scalars”).</a:t>
            </a:r>
          </a:p>
          <a:p>
            <a:pPr marL="800100" lvl="1" indent="-342900">
              <a:buFont typeface="系统字体常规体"/>
              <a:buChar char="⬇️"/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C–D</a:t>
            </a:r>
            <a:r>
              <a:rPr lang="en-US" altLang="zh-CN" sz="2000" dirty="0"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t-vectors formed from t-scalars.</a:t>
            </a:r>
          </a:p>
          <a:p>
            <a:pPr marL="800100" lvl="1" indent="-342900">
              <a:buFont typeface="系统字体常规体"/>
              <a:buChar char="⬇️"/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dirty="0"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t-module = t-linear space.</a:t>
            </a:r>
          </a:p>
          <a:p>
            <a:pPr marL="800100" lvl="1" indent="-342900">
              <a:buFont typeface="系统字体常规体"/>
              <a:buChar char="⬇️"/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G–F</a:t>
            </a:r>
            <a:r>
              <a:rPr lang="en-US" altLang="zh-CN" sz="2000" dirty="0"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local homeomorphism ⇒ t-manifold (smooth space over t-scalars).</a:t>
            </a:r>
          </a:p>
          <a:p>
            <a:pPr marL="800100" lvl="1" indent="-342900">
              <a:buFont typeface="系统字体常规体"/>
              <a:buChar char="⬇️"/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dirty="0"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decomposed into frequency-wise sliced manifolds.</a:t>
            </a:r>
          </a:p>
          <a:p>
            <a:pPr marL="800100" lvl="1" indent="-342900">
              <a:buFont typeface="系统字体常规体"/>
              <a:buChar char="⬇️"/>
            </a:pPr>
            <a:r>
              <a:rPr lang="en-US" altLang="zh-CN" sz="2000" b="1" dirty="0">
                <a:solidFill>
                  <a:srgbClr val="7030A0"/>
                </a:solidFill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2000" dirty="0">
                <a:effectLst>
                  <a:glow rad="25400">
                    <a:schemeClr val="bg1">
                      <a:alpha val="9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supports learning theory — testing, fitting, function learning.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4267B7B-F959-CB0F-5441-B3C285AF436F}"/>
              </a:ext>
            </a:extLst>
          </p:cNvPr>
          <p:cNvSpPr/>
          <p:nvPr/>
        </p:nvSpPr>
        <p:spPr>
          <a:xfrm>
            <a:off x="7586874" y="3754348"/>
            <a:ext cx="4534130" cy="1983207"/>
          </a:xfrm>
          <a:prstGeom prst="rect">
            <a:avLst/>
          </a:prstGeom>
          <a:solidFill>
            <a:schemeClr val="accent6">
              <a:lumMod val="20000"/>
              <a:lumOff val="80000"/>
              <a:alpha val="7300"/>
            </a:schemeClr>
          </a:solidFill>
          <a:ln w="19050">
            <a:solidFill>
              <a:srgbClr val="FF0000"/>
            </a:solidFill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D761FEEC-4BE0-6A66-518F-8C5D3C79D185}"/>
              </a:ext>
            </a:extLst>
          </p:cNvPr>
          <p:cNvGrpSpPr/>
          <p:nvPr/>
        </p:nvGrpSpPr>
        <p:grpSpPr>
          <a:xfrm>
            <a:off x="-44966" y="1089398"/>
            <a:ext cx="7136792" cy="1311740"/>
            <a:chOff x="-103391" y="1050646"/>
            <a:chExt cx="7136792" cy="1311740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CA6C3AAC-AB76-7E33-E297-620D976C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2629" y="1096177"/>
              <a:ext cx="4478287" cy="1266209"/>
            </a:xfrm>
            <a:prstGeom prst="rect">
              <a:avLst/>
            </a:prstGeom>
          </p:spPr>
        </p:pic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7CB4BA6B-B470-6F43-CD54-3FE44ECE5084}"/>
                </a:ext>
              </a:extLst>
            </p:cNvPr>
            <p:cNvSpPr txBox="1"/>
            <p:nvPr/>
          </p:nvSpPr>
          <p:spPr>
            <a:xfrm>
              <a:off x="427931" y="1198784"/>
              <a:ext cx="181994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A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t-module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can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be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seen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as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a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endParaRPr lang="en-US" altLang="zh-CN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  <a:p>
              <a:pPr algn="ctr"/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t-linear</a:t>
              </a:r>
              <a:r>
                <a:rPr lang="zh-CN" altLang="en-US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space</a:t>
              </a:r>
              <a:endParaRPr lang="zh-CN" altLang="en-US" sz="2000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sp>
          <p:nvSpPr>
            <p:cNvPr id="85" name="文本框 84">
              <a:extLst>
                <a:ext uri="{FF2B5EF4-FFF2-40B4-BE49-F238E27FC236}">
                  <a16:creationId xmlns:a16="http://schemas.microsoft.com/office/drawing/2014/main" id="{D5114C17-A9DC-B313-0407-64ADE41069A9}"/>
                </a:ext>
              </a:extLst>
            </p:cNvPr>
            <p:cNvSpPr txBox="1"/>
            <p:nvPr/>
          </p:nvSpPr>
          <p:spPr>
            <a:xfrm>
              <a:off x="-103391" y="1555010"/>
              <a:ext cx="5773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(E)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F54E307-8C22-1A2E-A153-D52CF0197EF5}"/>
                </a:ext>
              </a:extLst>
            </p:cNvPr>
            <p:cNvSpPr/>
            <p:nvPr/>
          </p:nvSpPr>
          <p:spPr>
            <a:xfrm>
              <a:off x="426930" y="1050646"/>
              <a:ext cx="6606471" cy="1291276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300"/>
              </a:schemeClr>
            </a:solidFill>
            <a:ln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7202F6A2-B337-8569-FDD8-1BB4DDA83B28}"/>
              </a:ext>
            </a:extLst>
          </p:cNvPr>
          <p:cNvGrpSpPr/>
          <p:nvPr/>
        </p:nvGrpSpPr>
        <p:grpSpPr>
          <a:xfrm>
            <a:off x="4041560" y="3872634"/>
            <a:ext cx="2909359" cy="1863503"/>
            <a:chOff x="4041560" y="3872634"/>
            <a:chExt cx="2909359" cy="1863503"/>
          </a:xfrm>
        </p:grpSpPr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E738BED1-B11B-F3B8-D0E7-F49FFAC34ACB}"/>
                </a:ext>
              </a:extLst>
            </p:cNvPr>
            <p:cNvGrpSpPr/>
            <p:nvPr/>
          </p:nvGrpSpPr>
          <p:grpSpPr>
            <a:xfrm>
              <a:off x="4539095" y="3872634"/>
              <a:ext cx="2411824" cy="1863503"/>
              <a:chOff x="4539095" y="3872634"/>
              <a:chExt cx="2411824" cy="1863503"/>
            </a:xfrm>
          </p:grpSpPr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6F496BC1-40B2-CBEE-A3A1-7DEC8C1012BF}"/>
                  </a:ext>
                </a:extLst>
              </p:cNvPr>
              <p:cNvSpPr/>
              <p:nvPr/>
            </p:nvSpPr>
            <p:spPr>
              <a:xfrm>
                <a:off x="4539095" y="3872634"/>
                <a:ext cx="2411824" cy="184193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7300"/>
                </a:schemeClr>
              </a:solidFill>
              <a:ln w="19050">
                <a:solidFill>
                  <a:srgbClr val="FF0000"/>
                </a:solidFill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pic>
            <p:nvPicPr>
              <p:cNvPr id="57" name="Picture 6" descr="已生成图片">
                <a:extLst>
                  <a:ext uri="{FF2B5EF4-FFF2-40B4-BE49-F238E27FC236}">
                    <a16:creationId xmlns:a16="http://schemas.microsoft.com/office/drawing/2014/main" id="{C1966B5C-A743-4B34-2A65-40320D4BD5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Cement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81" r="4189" b="10056"/>
              <a:stretch>
                <a:fillRect/>
              </a:stretch>
            </p:blipFill>
            <p:spPr bwMode="auto">
              <a:xfrm>
                <a:off x="4697596" y="3925630"/>
                <a:ext cx="2169235" cy="1376649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 extrusionH="50800"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6ABC4249-8C7B-28F9-F51B-AB464B89CD6A}"/>
                  </a:ext>
                </a:extLst>
              </p:cNvPr>
              <p:cNvSpPr txBox="1"/>
              <p:nvPr/>
            </p:nvSpPr>
            <p:spPr>
              <a:xfrm>
                <a:off x="4805336" y="5212917"/>
                <a:ext cx="198464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t-manifold</a:t>
                </a:r>
                <a:endParaRPr lang="zh-CN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</p:grpSp>
        <p:sp>
          <p:nvSpPr>
            <p:cNvPr id="86" name="文本框 85">
              <a:extLst>
                <a:ext uri="{FF2B5EF4-FFF2-40B4-BE49-F238E27FC236}">
                  <a16:creationId xmlns:a16="http://schemas.microsoft.com/office/drawing/2014/main" id="{8EBCB2D6-FD87-71D6-A656-702FB63BDD6F}"/>
                </a:ext>
              </a:extLst>
            </p:cNvPr>
            <p:cNvSpPr txBox="1"/>
            <p:nvPr/>
          </p:nvSpPr>
          <p:spPr>
            <a:xfrm>
              <a:off x="4041560" y="5322837"/>
              <a:ext cx="52524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(F)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75E18CCF-6851-0B36-6845-90AE102440FE}"/>
              </a:ext>
            </a:extLst>
          </p:cNvPr>
          <p:cNvGrpSpPr/>
          <p:nvPr/>
        </p:nvGrpSpPr>
        <p:grpSpPr>
          <a:xfrm>
            <a:off x="3983957" y="2432795"/>
            <a:ext cx="3049445" cy="1264519"/>
            <a:chOff x="3983957" y="2432795"/>
            <a:chExt cx="3049445" cy="1264519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E0C8D368-C379-1171-0A29-6607C68D42D5}"/>
                </a:ext>
              </a:extLst>
            </p:cNvPr>
            <p:cNvGrpSpPr/>
            <p:nvPr/>
          </p:nvGrpSpPr>
          <p:grpSpPr>
            <a:xfrm>
              <a:off x="4243556" y="2432795"/>
              <a:ext cx="2789846" cy="1264519"/>
              <a:chOff x="4243556" y="2432795"/>
              <a:chExt cx="2789846" cy="1264519"/>
            </a:xfrm>
          </p:grpSpPr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8AB4FF62-0670-76F6-C12C-0513451B0FDC}"/>
                  </a:ext>
                </a:extLst>
              </p:cNvPr>
              <p:cNvSpPr/>
              <p:nvPr/>
            </p:nvSpPr>
            <p:spPr>
              <a:xfrm>
                <a:off x="4519731" y="2594438"/>
                <a:ext cx="2377532" cy="83405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  <a:alpha val="7300"/>
                </a:schemeClr>
              </a:solidFill>
              <a:ln>
                <a:solidFill>
                  <a:srgbClr val="7030A0"/>
                </a:solidFill>
                <a:prstDash val="lgDashDot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p:pic>
            <p:nvPicPr>
              <p:cNvPr id="74" name="图片 73">
                <a:extLst>
                  <a:ext uri="{FF2B5EF4-FFF2-40B4-BE49-F238E27FC236}">
                    <a16:creationId xmlns:a16="http://schemas.microsoft.com/office/drawing/2014/main" id="{4DF9F12A-5DD8-1128-3699-33ABDEEC1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MosiaicBubbles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65184" y="2432795"/>
                <a:ext cx="1374245" cy="1264519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  <a:sp3d extrusionH="50800" prstMaterial="powder">
                <a:contourClr>
                  <a:schemeClr val="bg2">
                    <a:lumMod val="90000"/>
                  </a:schemeClr>
                </a:contourClr>
              </a:sp3d>
            </p:spPr>
          </p:pic>
          <p:sp>
            <p:nvSpPr>
              <p:cNvPr id="81" name="文本框 80">
                <a:extLst>
                  <a:ext uri="{FF2B5EF4-FFF2-40B4-BE49-F238E27FC236}">
                    <a16:creationId xmlns:a16="http://schemas.microsoft.com/office/drawing/2014/main" id="{F47F7ACD-A937-23F4-1913-7A8F00C66066}"/>
                  </a:ext>
                </a:extLst>
              </p:cNvPr>
              <p:cNvSpPr txBox="1"/>
              <p:nvPr/>
            </p:nvSpPr>
            <p:spPr>
              <a:xfrm>
                <a:off x="4243556" y="2573628"/>
                <a:ext cx="160153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rPr>
                  <a:t>t-module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文本框 120">
                    <a:extLst>
                      <a:ext uri="{FF2B5EF4-FFF2-40B4-BE49-F238E27FC236}">
                        <a16:creationId xmlns:a16="http://schemas.microsoft.com/office/drawing/2014/main" id="{9E451FC1-666E-AB8D-B01F-0D3ECF78B04A}"/>
                      </a:ext>
                    </a:extLst>
                  </p:cNvPr>
                  <p:cNvSpPr txBox="1"/>
                  <p:nvPr/>
                </p:nvSpPr>
                <p:spPr>
                  <a:xfrm>
                    <a:off x="6414259" y="2599410"/>
                    <a:ext cx="619143" cy="40799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zh-CN" altLang="en-US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glow rad="76200">
                            <a:schemeClr val="bg1"/>
                          </a:glow>
                        </a:effectLst>
                        <a:latin typeface="Times New Roman" panose="02020503050405090304" pitchFamily="18" charset="0"/>
                        <a:cs typeface="Times New Roman" panose="0202050305040509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glow rad="762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</m:ctrlPr>
                          </m:sSubSupPr>
                          <m:e>
                            <m: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glow rad="762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ea typeface="宋体" charset="0"/>
                                <a:cs typeface="DejaVu Math TeX Gyre" panose="02000503000000000000" charset="0"/>
                              </a:rPr>
                              <m:t>𝕂</m:t>
                            </m:r>
                          </m:e>
                          <m:sub/>
                          <m:sup>
                            <m:r>
                              <a:rPr lang="en-US" altLang="zh-CN" i="1" smtClean="0"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effectLst>
                                  <a:glow rad="76200">
                                    <a:schemeClr val="bg1"/>
                                  </a:glow>
                                </a:effectLst>
                                <a:latin typeface="Cambria Math" panose="02040503050406030204" pitchFamily="18" charset="0"/>
                                <a:cs typeface="DejaVu Math TeX Gyre" panose="02000503000000000000" charset="0"/>
                              </a:rPr>
                              <m:t>𝑝</m:t>
                            </m:r>
                          </m:sup>
                        </m:sSubSup>
                      </m:oMath>
                    </a14:m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121" name="文本框 120">
                    <a:extLst>
                      <a:ext uri="{FF2B5EF4-FFF2-40B4-BE49-F238E27FC236}">
                        <a16:creationId xmlns:a16="http://schemas.microsoft.com/office/drawing/2014/main" id="{9E451FC1-666E-AB8D-B01F-0D3ECF78B0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14259" y="2599410"/>
                    <a:ext cx="619143" cy="407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F4DA3817-692E-1ED4-8441-D1C43DAA21D3}"/>
                </a:ext>
              </a:extLst>
            </p:cNvPr>
            <p:cNvSpPr txBox="1"/>
            <p:nvPr/>
          </p:nvSpPr>
          <p:spPr>
            <a:xfrm>
              <a:off x="3983957" y="2921360"/>
              <a:ext cx="6442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(G)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sp>
        <p:nvSpPr>
          <p:cNvPr id="88" name="文本框 87">
            <a:extLst>
              <a:ext uri="{FF2B5EF4-FFF2-40B4-BE49-F238E27FC236}">
                <a16:creationId xmlns:a16="http://schemas.microsoft.com/office/drawing/2014/main" id="{03652ABA-CDA1-F483-9B28-9283DDA37BC8}"/>
              </a:ext>
            </a:extLst>
          </p:cNvPr>
          <p:cNvSpPr txBox="1"/>
          <p:nvPr/>
        </p:nvSpPr>
        <p:spPr>
          <a:xfrm>
            <a:off x="7582031" y="3684917"/>
            <a:ext cx="6261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(H)</a:t>
            </a:r>
            <a:endParaRPr lang="zh-CN" altLang="en-US" sz="2000" b="1" dirty="0">
              <a:solidFill>
                <a:srgbClr val="7030A0"/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89" name="直线连接符 88">
            <a:extLst>
              <a:ext uri="{FF2B5EF4-FFF2-40B4-BE49-F238E27FC236}">
                <a16:creationId xmlns:a16="http://schemas.microsoft.com/office/drawing/2014/main" id="{70702758-5D30-9EE4-60A3-8A57213B8588}"/>
              </a:ext>
            </a:extLst>
          </p:cNvPr>
          <p:cNvCxnSpPr/>
          <p:nvPr/>
        </p:nvCxnSpPr>
        <p:spPr>
          <a:xfrm flipV="1">
            <a:off x="5601493" y="2391153"/>
            <a:ext cx="0" cy="222385"/>
          </a:xfrm>
          <a:prstGeom prst="line">
            <a:avLst/>
          </a:prstGeom>
          <a:ln w="31750">
            <a:solidFill>
              <a:srgbClr val="7030A0">
                <a:alpha val="66000"/>
              </a:srgbClr>
            </a:solidFill>
            <a:prstDash val="solid"/>
            <a:headEnd type="none" w="lg" len="lg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线连接符 89">
            <a:extLst>
              <a:ext uri="{FF2B5EF4-FFF2-40B4-BE49-F238E27FC236}">
                <a16:creationId xmlns:a16="http://schemas.microsoft.com/office/drawing/2014/main" id="{DA6FCC19-F30B-EAB8-31B0-103D2FDE5806}"/>
              </a:ext>
            </a:extLst>
          </p:cNvPr>
          <p:cNvCxnSpPr/>
          <p:nvPr/>
        </p:nvCxnSpPr>
        <p:spPr>
          <a:xfrm flipV="1">
            <a:off x="3032290" y="2381822"/>
            <a:ext cx="0" cy="477239"/>
          </a:xfrm>
          <a:prstGeom prst="line">
            <a:avLst/>
          </a:prstGeom>
          <a:ln w="31750">
            <a:solidFill>
              <a:srgbClr val="7030A0">
                <a:alpha val="66000"/>
              </a:srgbClr>
            </a:solidFill>
            <a:prstDash val="solid"/>
            <a:headEnd type="oval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BE57BB7F-7C7F-F979-D025-D2B3BFFB194B}"/>
              </a:ext>
            </a:extLst>
          </p:cNvPr>
          <p:cNvGrpSpPr/>
          <p:nvPr/>
        </p:nvGrpSpPr>
        <p:grpSpPr>
          <a:xfrm>
            <a:off x="3839046" y="3496683"/>
            <a:ext cx="1253860" cy="1498758"/>
            <a:chOff x="3839046" y="3496683"/>
            <a:chExt cx="1253860" cy="1498758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7A35CC53-DCB1-85F0-8BD4-3583352B93E8}"/>
                </a:ext>
              </a:extLst>
            </p:cNvPr>
            <p:cNvSpPr/>
            <p:nvPr/>
          </p:nvSpPr>
          <p:spPr>
            <a:xfrm>
              <a:off x="4963050" y="4384033"/>
              <a:ext cx="129856" cy="143102"/>
            </a:xfrm>
            <a:prstGeom prst="ellipse">
              <a:avLst/>
            </a:prstGeom>
            <a:solidFill>
              <a:srgbClr val="FF0000"/>
            </a:solidFill>
            <a:ln w="25400"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highlight>
                  <a:srgbClr val="FFFF00"/>
                </a:highligh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:a16="http://schemas.microsoft.com/office/drawing/2014/main" id="{BB217BEC-E290-87EA-4BE5-C55DE71486A6}"/>
                </a:ext>
              </a:extLst>
            </p:cNvPr>
            <p:cNvGrpSpPr/>
            <p:nvPr/>
          </p:nvGrpSpPr>
          <p:grpSpPr>
            <a:xfrm>
              <a:off x="3839046" y="3496683"/>
              <a:ext cx="1188932" cy="1498758"/>
              <a:chOff x="3839046" y="3496683"/>
              <a:chExt cx="1188932" cy="1498758"/>
            </a:xfrm>
          </p:grpSpPr>
          <p:cxnSp>
            <p:nvCxnSpPr>
              <p:cNvPr id="73" name="直线连接符 72">
                <a:extLst>
                  <a:ext uri="{FF2B5EF4-FFF2-40B4-BE49-F238E27FC236}">
                    <a16:creationId xmlns:a16="http://schemas.microsoft.com/office/drawing/2014/main" id="{071826D4-669D-728B-68AB-30B21871013F}"/>
                  </a:ext>
                </a:extLst>
              </p:cNvPr>
              <p:cNvCxnSpPr>
                <a:endCxn id="59" idx="3"/>
              </p:cNvCxnSpPr>
              <p:nvPr/>
            </p:nvCxnSpPr>
            <p:spPr>
              <a:xfrm flipH="1">
                <a:off x="3839046" y="4496462"/>
                <a:ext cx="1188932" cy="498979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  <a:headEnd type="stealth" w="lg" len="lg"/>
                <a:tailEnd type="oval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直线连接符 90">
                <a:extLst>
                  <a:ext uri="{FF2B5EF4-FFF2-40B4-BE49-F238E27FC236}">
                    <a16:creationId xmlns:a16="http://schemas.microsoft.com/office/drawing/2014/main" id="{B88B43A4-89EE-8A1D-706C-D013E956A332}"/>
                  </a:ext>
                </a:extLst>
              </p:cNvPr>
              <p:cNvCxnSpPr>
                <a:endCxn id="65" idx="3"/>
              </p:cNvCxnSpPr>
              <p:nvPr/>
            </p:nvCxnSpPr>
            <p:spPr>
              <a:xfrm flipH="1" flipV="1">
                <a:off x="3889721" y="3496683"/>
                <a:ext cx="1114880" cy="930356"/>
              </a:xfrm>
              <a:prstGeom prst="line">
                <a:avLst/>
              </a:prstGeom>
              <a:ln w="31750">
                <a:solidFill>
                  <a:schemeClr val="tx1"/>
                </a:solidFill>
                <a:prstDash val="sysDash"/>
                <a:headEnd type="stealth" w="lg" len="lg"/>
                <a:tailEnd type="oval" w="med" len="sm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文本框 75">
            <a:extLst>
              <a:ext uri="{FF2B5EF4-FFF2-40B4-BE49-F238E27FC236}">
                <a16:creationId xmlns:a16="http://schemas.microsoft.com/office/drawing/2014/main" id="{5EA67459-EBE8-45B7-2C57-F656E11D7CBB}"/>
              </a:ext>
            </a:extLst>
          </p:cNvPr>
          <p:cNvSpPr txBox="1"/>
          <p:nvPr/>
        </p:nvSpPr>
        <p:spPr>
          <a:xfrm>
            <a:off x="4498319" y="3449870"/>
            <a:ext cx="25502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Local</a:t>
            </a:r>
            <a:r>
              <a: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homeomorphism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3BE0ECD5-25C1-D169-2483-87EDCC0E7C37}"/>
              </a:ext>
            </a:extLst>
          </p:cNvPr>
          <p:cNvSpPr/>
          <p:nvPr/>
        </p:nvSpPr>
        <p:spPr>
          <a:xfrm>
            <a:off x="5823113" y="2934538"/>
            <a:ext cx="370255" cy="23101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lumMod val="60000"/>
                  <a:lumOff val="40000"/>
                  <a:alpha val="51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200798E3-D5B0-F59E-0AFA-E5B34F33872B}"/>
              </a:ext>
            </a:extLst>
          </p:cNvPr>
          <p:cNvSpPr/>
          <p:nvPr/>
        </p:nvSpPr>
        <p:spPr>
          <a:xfrm>
            <a:off x="5823113" y="4095347"/>
            <a:ext cx="370255" cy="231019"/>
          </a:xfrm>
          <a:prstGeom prst="ellipse">
            <a:avLst/>
          </a:prstGeom>
          <a:gradFill>
            <a:gsLst>
              <a:gs pos="0">
                <a:srgbClr val="FFFF00"/>
              </a:gs>
              <a:gs pos="100000">
                <a:schemeClr val="accent5">
                  <a:lumMod val="60000"/>
                  <a:lumOff val="40000"/>
                  <a:alpha val="51000"/>
                </a:schemeClr>
              </a:gs>
            </a:gsLst>
            <a:lin ang="5400000" scaled="1"/>
          </a:gradFill>
          <a:ln w="38100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60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79" name="直线连接符 78">
            <a:extLst>
              <a:ext uri="{FF2B5EF4-FFF2-40B4-BE49-F238E27FC236}">
                <a16:creationId xmlns:a16="http://schemas.microsoft.com/office/drawing/2014/main" id="{BD817CBC-3A31-5A27-9433-AD1CD6C8F577}"/>
              </a:ext>
            </a:extLst>
          </p:cNvPr>
          <p:cNvCxnSpPr/>
          <p:nvPr/>
        </p:nvCxnSpPr>
        <p:spPr>
          <a:xfrm>
            <a:off x="6008241" y="3165558"/>
            <a:ext cx="7391" cy="92979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椭圆 91">
            <a:extLst>
              <a:ext uri="{FF2B5EF4-FFF2-40B4-BE49-F238E27FC236}">
                <a16:creationId xmlns:a16="http://schemas.microsoft.com/office/drawing/2014/main" id="{CAA8427D-5665-FFF3-FBED-CAE56B174706}"/>
              </a:ext>
            </a:extLst>
          </p:cNvPr>
          <p:cNvSpPr/>
          <p:nvPr/>
        </p:nvSpPr>
        <p:spPr>
          <a:xfrm>
            <a:off x="5970824" y="4148407"/>
            <a:ext cx="103885" cy="114482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93" name="椭圆 92">
            <a:extLst>
              <a:ext uri="{FF2B5EF4-FFF2-40B4-BE49-F238E27FC236}">
                <a16:creationId xmlns:a16="http://schemas.microsoft.com/office/drawing/2014/main" id="{5890E972-6EB6-AAE6-2F1F-4212DBC56969}"/>
              </a:ext>
            </a:extLst>
          </p:cNvPr>
          <p:cNvSpPr/>
          <p:nvPr/>
        </p:nvSpPr>
        <p:spPr>
          <a:xfrm>
            <a:off x="5959252" y="2987827"/>
            <a:ext cx="103885" cy="114482"/>
          </a:xfrm>
          <a:prstGeom prst="ellipse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40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C94701D3-DAC5-4769-628A-23F919C4DA79}"/>
              </a:ext>
            </a:extLst>
          </p:cNvPr>
          <p:cNvSpPr txBox="1"/>
          <p:nvPr/>
        </p:nvSpPr>
        <p:spPr>
          <a:xfrm>
            <a:off x="7539489" y="5286160"/>
            <a:ext cx="465251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Learning</a:t>
            </a:r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theory</a:t>
            </a:r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on</a:t>
            </a:r>
            <a:r>
              <a:rPr lang="zh-CN" alt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1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t-manifolds</a:t>
            </a: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5A9CBBAB-6217-CF9F-1675-B64C607C331A}"/>
              </a:ext>
            </a:extLst>
          </p:cNvPr>
          <p:cNvSpPr txBox="1"/>
          <p:nvPr/>
        </p:nvSpPr>
        <p:spPr>
          <a:xfrm>
            <a:off x="7847765" y="4148184"/>
            <a:ext cx="3992735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9164"/>
            </a:schemeClr>
          </a:solidFill>
          <a:ln w="63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hypothesis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testing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of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t-manifold</a:t>
            </a: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3811E78A-1FC2-69B2-2F70-34006BB4C28D}"/>
              </a:ext>
            </a:extLst>
          </p:cNvPr>
          <p:cNvSpPr txBox="1"/>
          <p:nvPr/>
        </p:nvSpPr>
        <p:spPr>
          <a:xfrm>
            <a:off x="7852608" y="4514690"/>
            <a:ext cx="4016586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9164"/>
            </a:schemeClr>
          </a:solidFill>
          <a:ln w="63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t-manifold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fitting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from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noisy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data</a:t>
            </a:r>
          </a:p>
        </p:txBody>
      </p:sp>
      <p:sp>
        <p:nvSpPr>
          <p:cNvPr id="97" name="文本框 96">
            <a:extLst>
              <a:ext uri="{FF2B5EF4-FFF2-40B4-BE49-F238E27FC236}">
                <a16:creationId xmlns:a16="http://schemas.microsoft.com/office/drawing/2014/main" id="{F36BCE9E-5601-D8BD-33FC-BB02F67111E3}"/>
              </a:ext>
            </a:extLst>
          </p:cNvPr>
          <p:cNvSpPr txBox="1"/>
          <p:nvPr/>
        </p:nvSpPr>
        <p:spPr>
          <a:xfrm>
            <a:off x="7857451" y="4857019"/>
            <a:ext cx="4016586" cy="400110"/>
          </a:xfrm>
          <a:prstGeom prst="rect">
            <a:avLst/>
          </a:prstGeom>
          <a:solidFill>
            <a:schemeClr val="accent2">
              <a:lumMod val="20000"/>
              <a:lumOff val="80000"/>
              <a:alpha val="9164"/>
            </a:schemeClr>
          </a:solidFill>
          <a:ln w="6350">
            <a:noFill/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90204" pitchFamily="34" charset="0"/>
              <a:buChar char="•"/>
            </a:pP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function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learning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on</a:t>
            </a:r>
            <a:r>
              <a:rPr lang="zh-CN" altLang="en-US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 </a:t>
            </a:r>
            <a:r>
              <a:rPr lang="en-US" altLang="zh-CN" sz="2000" i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t-manifold</a:t>
            </a:r>
          </a:p>
        </p:txBody>
      </p:sp>
      <p:cxnSp>
        <p:nvCxnSpPr>
          <p:cNvPr id="98" name="直线连接符 97">
            <a:extLst>
              <a:ext uri="{FF2B5EF4-FFF2-40B4-BE49-F238E27FC236}">
                <a16:creationId xmlns:a16="http://schemas.microsoft.com/office/drawing/2014/main" id="{6605DA1D-A9E1-0D98-17CA-972436D6329E}"/>
              </a:ext>
            </a:extLst>
          </p:cNvPr>
          <p:cNvCxnSpPr/>
          <p:nvPr/>
        </p:nvCxnSpPr>
        <p:spPr>
          <a:xfrm flipV="1">
            <a:off x="9865744" y="3162041"/>
            <a:ext cx="0" cy="535273"/>
          </a:xfrm>
          <a:prstGeom prst="line">
            <a:avLst/>
          </a:prstGeom>
          <a:ln w="31750">
            <a:solidFill>
              <a:srgbClr val="7030A0"/>
            </a:solidFill>
            <a:prstDash val="solid"/>
            <a:headEnd type="stealth" w="lg" len="lg"/>
            <a:tailEnd type="oval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文本框 98">
            <a:extLst>
              <a:ext uri="{FF2B5EF4-FFF2-40B4-BE49-F238E27FC236}">
                <a16:creationId xmlns:a16="http://schemas.microsoft.com/office/drawing/2014/main" id="{0041FD98-2A6D-5637-5BFF-65F64298A65A}"/>
              </a:ext>
            </a:extLst>
          </p:cNvPr>
          <p:cNvSpPr txBox="1"/>
          <p:nvPr/>
        </p:nvSpPr>
        <p:spPr>
          <a:xfrm>
            <a:off x="9953822" y="3226170"/>
            <a:ext cx="11553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Support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B7546A04-32E5-C746-0227-7557428AA923}"/>
              </a:ext>
            </a:extLst>
          </p:cNvPr>
          <p:cNvGrpSpPr/>
          <p:nvPr/>
        </p:nvGrpSpPr>
        <p:grpSpPr>
          <a:xfrm>
            <a:off x="7460703" y="1050646"/>
            <a:ext cx="4674407" cy="2076161"/>
            <a:chOff x="7460703" y="1050646"/>
            <a:chExt cx="4674407" cy="2076161"/>
          </a:xfrm>
        </p:grpSpPr>
        <p:sp>
          <p:nvSpPr>
            <p:cNvPr id="62" name="矩形 61">
              <a:extLst>
                <a:ext uri="{FF2B5EF4-FFF2-40B4-BE49-F238E27FC236}">
                  <a16:creationId xmlns:a16="http://schemas.microsoft.com/office/drawing/2014/main" id="{934CD894-244A-7FC7-E8A3-82876CBB6449}"/>
                </a:ext>
              </a:extLst>
            </p:cNvPr>
            <p:cNvSpPr/>
            <p:nvPr/>
          </p:nvSpPr>
          <p:spPr>
            <a:xfrm>
              <a:off x="7460703" y="1050646"/>
              <a:ext cx="4674407" cy="2076161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300"/>
              </a:schemeClr>
            </a:solidFill>
            <a:ln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pic>
          <p:nvPicPr>
            <p:cNvPr id="68" name="Picture 2" descr="已生成图片">
              <a:extLst>
                <a:ext uri="{FF2B5EF4-FFF2-40B4-BE49-F238E27FC236}">
                  <a16:creationId xmlns:a16="http://schemas.microsoft.com/office/drawing/2014/main" id="{8A088245-4CF9-E71D-77CA-4E2B9D504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MosiaicBubbl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3693" y="1396625"/>
              <a:ext cx="1045501" cy="822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图片 68">
              <a:extLst>
                <a:ext uri="{FF2B5EF4-FFF2-40B4-BE49-F238E27FC236}">
                  <a16:creationId xmlns:a16="http://schemas.microsoft.com/office/drawing/2014/main" id="{4E7E4F46-380A-F9AA-7163-E39197699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LineDrawing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87045" y="1584519"/>
              <a:ext cx="948776" cy="602086"/>
            </a:xfrm>
            <a:prstGeom prst="rect">
              <a:avLst/>
            </a:prstGeom>
          </p:spPr>
        </p:pic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506D61BD-093D-4C68-974C-C7B844164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034430" y="1565115"/>
              <a:ext cx="1024761" cy="683037"/>
            </a:xfrm>
            <a:prstGeom prst="rect">
              <a:avLst/>
            </a:prstGeom>
          </p:spPr>
        </p:pic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5A93A404-2A3A-928F-91D0-7D98D247AA9C}"/>
                </a:ext>
              </a:extLst>
            </p:cNvPr>
            <p:cNvSpPr txBox="1"/>
            <p:nvPr/>
          </p:nvSpPr>
          <p:spPr>
            <a:xfrm>
              <a:off x="7500378" y="2265044"/>
              <a:ext cx="453413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Sliced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smooth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manifolds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 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in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the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transform</a:t>
              </a: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 </a:t>
              </a:r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domain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2856BF47-C34C-DE83-145D-189507277E58}"/>
                    </a:ext>
                  </a:extLst>
                </p:cNvPr>
                <p:cNvSpPr txBox="1"/>
                <p:nvPr/>
              </p:nvSpPr>
              <p:spPr>
                <a:xfrm rot="5400000">
                  <a:off x="10241685" y="1483628"/>
                  <a:ext cx="579580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4400" b="1" dirty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effectLst>
                              <a:glow rad="76200">
                                <a:schemeClr val="bg1"/>
                              </a:glow>
                            </a:effectLst>
                            <a:latin typeface="Cambria Math" panose="02040503050406030204" pitchFamily="18" charset="0"/>
                            <a:ea typeface="宋体" charset="0"/>
                            <a:cs typeface="DejaVu Math TeX Gyre" panose="02000503000000000000" charset="0"/>
                          </a:rPr>
                          <m:t>⋮</m:t>
                        </m:r>
                      </m:oMath>
                    </m:oMathPara>
                  </a14:m>
                  <a:endParaRPr lang="zh-CN" altLang="en-US" sz="4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</mc:Choice>
          <mc:Fallback xmlns=""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id="{2856BF47-C34C-DE83-145D-189507277E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0241685" y="1483628"/>
                  <a:ext cx="579580" cy="769441"/>
                </a:xfrm>
                <a:prstGeom prst="rect">
                  <a:avLst/>
                </a:prstGeom>
                <a:blipFill>
                  <a:blip r:embed="rId14"/>
                  <a:stretch>
                    <a:fillRect l="-4839" t="-173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AD4D0DD5-5B34-EB04-B662-564507AAFDD2}"/>
                </a:ext>
              </a:extLst>
            </p:cNvPr>
            <p:cNvSpPr txBox="1"/>
            <p:nvPr/>
          </p:nvSpPr>
          <p:spPr>
            <a:xfrm>
              <a:off x="7602015" y="1192471"/>
              <a:ext cx="4526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(I)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72EAD9EF-812C-02C1-D90B-B25DE3931B43}"/>
              </a:ext>
            </a:extLst>
          </p:cNvPr>
          <p:cNvGrpSpPr/>
          <p:nvPr/>
        </p:nvGrpSpPr>
        <p:grpSpPr>
          <a:xfrm>
            <a:off x="1136677" y="3792103"/>
            <a:ext cx="1041673" cy="369332"/>
            <a:chOff x="1136677" y="3792103"/>
            <a:chExt cx="1041673" cy="369332"/>
          </a:xfrm>
        </p:grpSpPr>
        <p:cxnSp>
          <p:nvCxnSpPr>
            <p:cNvPr id="110" name="直线连接符 109">
              <a:extLst>
                <a:ext uri="{FF2B5EF4-FFF2-40B4-BE49-F238E27FC236}">
                  <a16:creationId xmlns:a16="http://schemas.microsoft.com/office/drawing/2014/main" id="{C0FA3819-08CE-ABC0-3D9D-46891C175E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48842" y="3872538"/>
              <a:ext cx="912" cy="244503"/>
            </a:xfrm>
            <a:prstGeom prst="line">
              <a:avLst/>
            </a:prstGeom>
            <a:ln w="31750">
              <a:solidFill>
                <a:srgbClr val="7030A0"/>
              </a:solidFill>
              <a:prstDash val="solid"/>
              <a:headEnd type="none" w="lg" len="lg"/>
              <a:tailEnd type="oval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直线连接符 110">
              <a:extLst>
                <a:ext uri="{FF2B5EF4-FFF2-40B4-BE49-F238E27FC236}">
                  <a16:creationId xmlns:a16="http://schemas.microsoft.com/office/drawing/2014/main" id="{C6C30B19-0BE0-3206-78DF-395FFC787D31}"/>
                </a:ext>
              </a:extLst>
            </p:cNvPr>
            <p:cNvCxnSpPr/>
            <p:nvPr/>
          </p:nvCxnSpPr>
          <p:spPr>
            <a:xfrm flipH="1">
              <a:off x="1136677" y="4104632"/>
              <a:ext cx="1041673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olid"/>
              <a:headEnd type="stealth" w="lg" len="lg"/>
              <a:tailEnd type="non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449AEB1A-4DAA-528D-B403-9776A9E1418D}"/>
                </a:ext>
              </a:extLst>
            </p:cNvPr>
            <p:cNvSpPr txBox="1"/>
            <p:nvPr/>
          </p:nvSpPr>
          <p:spPr>
            <a:xfrm>
              <a:off x="1425366" y="3792103"/>
              <a:ext cx="72580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form</a:t>
              </a:r>
              <a:endPara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965D65A1-B0AD-AB3E-5FB1-D785AB0A226A}"/>
              </a:ext>
            </a:extLst>
          </p:cNvPr>
          <p:cNvGrpSpPr/>
          <p:nvPr/>
        </p:nvGrpSpPr>
        <p:grpSpPr>
          <a:xfrm>
            <a:off x="1136677" y="4336727"/>
            <a:ext cx="1017630" cy="369332"/>
            <a:chOff x="1136677" y="4336727"/>
            <a:chExt cx="1017630" cy="369332"/>
          </a:xfrm>
        </p:grpSpPr>
        <p:cxnSp>
          <p:nvCxnSpPr>
            <p:cNvPr id="108" name="直线连接符 107">
              <a:extLst>
                <a:ext uri="{FF2B5EF4-FFF2-40B4-BE49-F238E27FC236}">
                  <a16:creationId xmlns:a16="http://schemas.microsoft.com/office/drawing/2014/main" id="{62B0AEF6-AA59-054E-840D-3F9CD8C526CB}"/>
                </a:ext>
              </a:extLst>
            </p:cNvPr>
            <p:cNvCxnSpPr/>
            <p:nvPr/>
          </p:nvCxnSpPr>
          <p:spPr>
            <a:xfrm flipH="1">
              <a:off x="1136677" y="4427954"/>
              <a:ext cx="1017630" cy="0"/>
            </a:xfrm>
            <a:prstGeom prst="line">
              <a:avLst/>
            </a:prstGeom>
            <a:ln w="31750">
              <a:solidFill>
                <a:srgbClr val="7030A0"/>
              </a:solidFill>
              <a:prstDash val="solid"/>
              <a:headEnd type="stealth" w="lg" len="lg"/>
              <a:tailEnd type="none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直线连接符 108">
              <a:extLst>
                <a:ext uri="{FF2B5EF4-FFF2-40B4-BE49-F238E27FC236}">
                  <a16:creationId xmlns:a16="http://schemas.microsoft.com/office/drawing/2014/main" id="{25C9AAA8-5FD0-4681-8B8E-F13DCED668DA}"/>
                </a:ext>
              </a:extLst>
            </p:cNvPr>
            <p:cNvCxnSpPr>
              <a:endCxn id="66" idx="0"/>
            </p:cNvCxnSpPr>
            <p:nvPr/>
          </p:nvCxnSpPr>
          <p:spPr>
            <a:xfrm>
              <a:off x="1137992" y="4416715"/>
              <a:ext cx="912" cy="268963"/>
            </a:xfrm>
            <a:prstGeom prst="line">
              <a:avLst/>
            </a:prstGeom>
            <a:ln w="31750">
              <a:solidFill>
                <a:srgbClr val="7030A0"/>
              </a:solidFill>
              <a:prstDash val="solid"/>
              <a:headEnd type="none" w="lg" len="lg"/>
              <a:tailEnd type="oval" w="med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文本框 112">
              <a:extLst>
                <a:ext uri="{FF2B5EF4-FFF2-40B4-BE49-F238E27FC236}">
                  <a16:creationId xmlns:a16="http://schemas.microsoft.com/office/drawing/2014/main" id="{1E7BD63C-7A87-2DF6-0B48-3E039ED2448E}"/>
                </a:ext>
              </a:extLst>
            </p:cNvPr>
            <p:cNvSpPr txBox="1"/>
            <p:nvPr/>
          </p:nvSpPr>
          <p:spPr>
            <a:xfrm>
              <a:off x="1366932" y="4336727"/>
              <a:ext cx="7128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i="1" dirty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form</a:t>
              </a:r>
              <a:endParaRPr lang="zh-CN" altLang="en-US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23" name="组合 122">
            <a:extLst>
              <a:ext uri="{FF2B5EF4-FFF2-40B4-BE49-F238E27FC236}">
                <a16:creationId xmlns:a16="http://schemas.microsoft.com/office/drawing/2014/main" id="{E46AFCA3-D789-9943-2ABD-0EC812F37585}"/>
              </a:ext>
            </a:extLst>
          </p:cNvPr>
          <p:cNvGrpSpPr/>
          <p:nvPr/>
        </p:nvGrpSpPr>
        <p:grpSpPr>
          <a:xfrm>
            <a:off x="-72928" y="2886688"/>
            <a:ext cx="2077188" cy="2800525"/>
            <a:chOff x="-72928" y="2886688"/>
            <a:chExt cx="2077188" cy="2800525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60FE1815-347E-5C02-6547-6D257A535B0C}"/>
                </a:ext>
              </a:extLst>
            </p:cNvPr>
            <p:cNvSpPr/>
            <p:nvPr/>
          </p:nvSpPr>
          <p:spPr>
            <a:xfrm>
              <a:off x="417586" y="2886688"/>
              <a:ext cx="1464337" cy="98468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300"/>
              </a:schemeClr>
            </a:solidFill>
            <a:ln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C315D837-82AF-E7FE-0FC3-E887C35494AB}"/>
                </a:ext>
              </a:extLst>
            </p:cNvPr>
            <p:cNvSpPr/>
            <p:nvPr/>
          </p:nvSpPr>
          <p:spPr>
            <a:xfrm>
              <a:off x="406735" y="4685679"/>
              <a:ext cx="1464337" cy="98468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300"/>
              </a:schemeClr>
            </a:solidFill>
            <a:ln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pic>
          <p:nvPicPr>
            <p:cNvPr id="101" name="图片 100">
              <a:extLst>
                <a:ext uri="{FF2B5EF4-FFF2-40B4-BE49-F238E27FC236}">
                  <a16:creationId xmlns:a16="http://schemas.microsoft.com/office/drawing/2014/main" id="{1AD79CE4-EA7F-E8B9-3C70-53228E93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32360" y="3071756"/>
              <a:ext cx="1211265" cy="62270"/>
            </a:xfrm>
            <a:prstGeom prst="rect">
              <a:avLst/>
            </a:prstGeom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</p:pic>
        <p:pic>
          <p:nvPicPr>
            <p:cNvPr id="102" name="图片 101">
              <a:extLst>
                <a:ext uri="{FF2B5EF4-FFF2-40B4-BE49-F238E27FC236}">
                  <a16:creationId xmlns:a16="http://schemas.microsoft.com/office/drawing/2014/main" id="{52D85DC6-7B93-8DF6-A3B9-64F768787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07543" y="4815032"/>
              <a:ext cx="1125694" cy="18559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69850">
              <a:bevelT w="165100" prst="coolSlant"/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7F7C1001-D4E2-F31D-9012-827FDEFBB05C}"/>
                    </a:ext>
                  </a:extLst>
                </p:cNvPr>
                <p:cNvSpPr txBox="1"/>
                <p:nvPr/>
              </p:nvSpPr>
              <p:spPr>
                <a:xfrm>
                  <a:off x="342228" y="5040882"/>
                  <a:ext cx="1572135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continuous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:endPara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ctr"/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t-scalar </a:t>
                  </a: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in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宋体" charset="0"/>
                              <a:cs typeface="DejaVu Math TeX Gyre" panose="02000503000000000000" charset="0"/>
                            </a:rPr>
                            <m:t>𝕂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宋体" charset="0"/>
                              <a:cs typeface="DejaVu Math TeX Gyre" panose="02000503000000000000" charset="0"/>
                            </a:rPr>
                            <m:t>∞</m:t>
                          </m:r>
                        </m:sub>
                      </m:sSub>
                    </m:oMath>
                  </a14:m>
                  <a:endPara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</mc:Choice>
          <mc:Fallback xmlns="">
            <p:sp>
              <p:nvSpPr>
                <p:cNvPr id="103" name="文本框 102">
                  <a:extLst>
                    <a:ext uri="{FF2B5EF4-FFF2-40B4-BE49-F238E27FC236}">
                      <a16:creationId xmlns:a16="http://schemas.microsoft.com/office/drawing/2014/main" id="{7F7C1001-D4E2-F31D-9012-827FDEFBB0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228" y="5040882"/>
                  <a:ext cx="1572135" cy="646331"/>
                </a:xfrm>
                <a:prstGeom prst="rect">
                  <a:avLst/>
                </a:prstGeom>
                <a:blipFill>
                  <a:blip r:embed="rId17"/>
                  <a:stretch>
                    <a:fillRect l="-4800" t="-9615" b="-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0A68F05E-64C0-9B98-4629-B76B202031BB}"/>
                    </a:ext>
                  </a:extLst>
                </p:cNvPr>
                <p:cNvSpPr txBox="1"/>
                <p:nvPr/>
              </p:nvSpPr>
              <p:spPr>
                <a:xfrm>
                  <a:off x="210971" y="3143137"/>
                  <a:ext cx="1793289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discrete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:endPara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ctr"/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t-scalar </a:t>
                  </a: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in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宋体" charset="0"/>
                              <a:cs typeface="DejaVu Math TeX Gyre" panose="02000503000000000000" charset="0"/>
                            </a:rPr>
                            <m:t>𝕂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𝑐</m:t>
                          </m:r>
                        </m:sub>
                      </m:sSub>
                    </m:oMath>
                  </a14:m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</mc:Choice>
          <mc:Fallback xmlns=""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0A68F05E-64C0-9B98-4629-B76B202031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971" y="3143137"/>
                  <a:ext cx="1793289" cy="646331"/>
                </a:xfrm>
                <a:prstGeom prst="rect">
                  <a:avLst/>
                </a:prstGeom>
                <a:blipFill>
                  <a:blip r:embed="rId18"/>
                  <a:stretch>
                    <a:fillRect t="-9615" b="-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文本框 113">
              <a:extLst>
                <a:ext uri="{FF2B5EF4-FFF2-40B4-BE49-F238E27FC236}">
                  <a16:creationId xmlns:a16="http://schemas.microsoft.com/office/drawing/2014/main" id="{BFDA1E65-93F2-BC3D-E746-B6B6ED2ECD0E}"/>
                </a:ext>
              </a:extLst>
            </p:cNvPr>
            <p:cNvSpPr txBox="1"/>
            <p:nvPr/>
          </p:nvSpPr>
          <p:spPr>
            <a:xfrm>
              <a:off x="-72928" y="3126807"/>
              <a:ext cx="537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(A)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sp>
          <p:nvSpPr>
            <p:cNvPr id="115" name="文本框 114">
              <a:extLst>
                <a:ext uri="{FF2B5EF4-FFF2-40B4-BE49-F238E27FC236}">
                  <a16:creationId xmlns:a16="http://schemas.microsoft.com/office/drawing/2014/main" id="{4D2ECA67-E6C5-E824-2A77-CE2F89BCBC4C}"/>
                </a:ext>
              </a:extLst>
            </p:cNvPr>
            <p:cNvSpPr txBox="1"/>
            <p:nvPr/>
          </p:nvSpPr>
          <p:spPr>
            <a:xfrm>
              <a:off x="-59505" y="4881893"/>
              <a:ext cx="5376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(B)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F9C12B7D-51C9-BDAA-1223-9905CE2F02EA}"/>
              </a:ext>
            </a:extLst>
          </p:cNvPr>
          <p:cNvGrpSpPr/>
          <p:nvPr/>
        </p:nvGrpSpPr>
        <p:grpSpPr>
          <a:xfrm>
            <a:off x="2167125" y="2868391"/>
            <a:ext cx="1794420" cy="1256583"/>
            <a:chOff x="2167125" y="2868391"/>
            <a:chExt cx="1794420" cy="1256583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687A474A-B304-A002-FF23-7AB4D2D72E09}"/>
                </a:ext>
              </a:extLst>
            </p:cNvPr>
            <p:cNvSpPr/>
            <p:nvPr/>
          </p:nvSpPr>
          <p:spPr>
            <a:xfrm>
              <a:off x="2174860" y="2868391"/>
              <a:ext cx="1714861" cy="125658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300"/>
              </a:schemeClr>
            </a:solidFill>
            <a:ln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pic>
          <p:nvPicPr>
            <p:cNvPr id="78" name="图片 77">
              <a:extLst>
                <a:ext uri="{FF2B5EF4-FFF2-40B4-BE49-F238E27FC236}">
                  <a16:creationId xmlns:a16="http://schemas.microsoft.com/office/drawing/2014/main" id="{F984936B-8669-5A86-0FCC-53A81FBF1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103008" y="3000447"/>
              <a:ext cx="858537" cy="967915"/>
            </a:xfrm>
            <a:prstGeom prst="rect">
              <a:avLst/>
            </a:prstGeom>
            <a:ln>
              <a:gradFill flip="none" rotWithShape="1">
                <a:gsLst>
                  <a:gs pos="0">
                    <a:schemeClr val="accent4">
                      <a:lumMod val="60000"/>
                      <a:lumOff val="40000"/>
                    </a:schemeClr>
                  </a:gs>
                  <a:gs pos="39000">
                    <a:schemeClr val="accent3">
                      <a:lumMod val="20000"/>
                      <a:lumOff val="80000"/>
                    </a:schemeClr>
                  </a:gs>
                  <a:gs pos="66000">
                    <a:schemeClr val="accent5">
                      <a:lumMod val="40000"/>
                      <a:lumOff val="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  <a:scene3d>
              <a:camera prst="isometricOffAxis2Right"/>
              <a:lightRig rig="threePt" dir="t"/>
            </a:scene3d>
            <a:sp3d extrusionH="63500"/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A8807267-0D14-1800-F1F9-718F1C1378E1}"/>
                    </a:ext>
                  </a:extLst>
                </p:cNvPr>
                <p:cNvSpPr txBox="1"/>
                <p:nvPr/>
              </p:nvSpPr>
              <p:spPr>
                <a:xfrm>
                  <a:off x="2167125" y="3302512"/>
                  <a:ext cx="1194354" cy="651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t-</a:t>
                  </a: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vector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:endPara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in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宋体" charset="0"/>
                              <a:cs typeface="DejaVu Math TeX Gyre" panose="02000503000000000000" charset="0"/>
                            </a:rPr>
                            <m:t>𝕂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𝑑</m:t>
                          </m:r>
                        </m:sup>
                      </m:sSubSup>
                    </m:oMath>
                  </a14:m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</mc:Choice>
          <mc:Fallback xmlns=""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A8807267-0D14-1800-F1F9-718F1C1378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7125" y="3302512"/>
                  <a:ext cx="1194354" cy="651269"/>
                </a:xfrm>
                <a:prstGeom prst="rect">
                  <a:avLst/>
                </a:prstGeom>
                <a:blipFill>
                  <a:blip r:embed="rId20"/>
                  <a:stretch>
                    <a:fillRect t="-11538" r="-4211" b="-173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文本框 115">
              <a:extLst>
                <a:ext uri="{FF2B5EF4-FFF2-40B4-BE49-F238E27FC236}">
                  <a16:creationId xmlns:a16="http://schemas.microsoft.com/office/drawing/2014/main" id="{5BDFDC06-8FBA-66ED-E41F-6FEA00DED95D}"/>
                </a:ext>
              </a:extLst>
            </p:cNvPr>
            <p:cNvSpPr txBox="1"/>
            <p:nvPr/>
          </p:nvSpPr>
          <p:spPr>
            <a:xfrm>
              <a:off x="2466345" y="2957531"/>
              <a:ext cx="58063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(C)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grpSp>
        <p:nvGrpSpPr>
          <p:cNvPr id="127" name="组合 126">
            <a:extLst>
              <a:ext uri="{FF2B5EF4-FFF2-40B4-BE49-F238E27FC236}">
                <a16:creationId xmlns:a16="http://schemas.microsoft.com/office/drawing/2014/main" id="{1FADA19A-56D5-2A9C-D318-C3C6B7D56560}"/>
              </a:ext>
            </a:extLst>
          </p:cNvPr>
          <p:cNvGrpSpPr/>
          <p:nvPr/>
        </p:nvGrpSpPr>
        <p:grpSpPr>
          <a:xfrm>
            <a:off x="2178351" y="4320523"/>
            <a:ext cx="1707347" cy="1349835"/>
            <a:chOff x="2178351" y="4320523"/>
            <a:chExt cx="1707347" cy="1349835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C11A4792-BD76-55DE-5CA9-F979FB96BA11}"/>
                </a:ext>
              </a:extLst>
            </p:cNvPr>
            <p:cNvSpPr/>
            <p:nvPr/>
          </p:nvSpPr>
          <p:spPr>
            <a:xfrm>
              <a:off x="2178351" y="4320523"/>
              <a:ext cx="1660695" cy="1349835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7300"/>
              </a:schemeClr>
            </a:solidFill>
            <a:ln>
              <a:solidFill>
                <a:srgbClr val="7030A0"/>
              </a:solidFill>
              <a:prstDash val="lgDashDot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  <p:pic>
          <p:nvPicPr>
            <p:cNvPr id="72" name="图片 71">
              <a:extLst>
                <a:ext uri="{FF2B5EF4-FFF2-40B4-BE49-F238E27FC236}">
                  <a16:creationId xmlns:a16="http://schemas.microsoft.com/office/drawing/2014/main" id="{89148E67-2546-EF97-6B72-8FC6909C6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3179355" y="4448047"/>
              <a:ext cx="706343" cy="1147918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cene3d>
              <a:camera prst="isometricOffAxis2Right"/>
              <a:lightRig rig="harsh" dir="t">
                <a:rot lat="0" lon="0" rev="3000000"/>
              </a:lightRig>
            </a:scene3d>
            <a:sp3d extrusionH="76200">
              <a:bevelT w="25400" h="0" prst="angle"/>
              <a:bevelB w="6350" h="12700" prst="angle"/>
              <a:contourClr>
                <a:srgbClr val="FFFFFF"/>
              </a:contourClr>
            </a:sp3d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527F5527-A194-18AA-42B4-5098F8B598C8}"/>
                    </a:ext>
                  </a:extLst>
                </p:cNvPr>
                <p:cNvSpPr txBox="1"/>
                <p:nvPr/>
              </p:nvSpPr>
              <p:spPr>
                <a:xfrm>
                  <a:off x="2178351" y="4872563"/>
                  <a:ext cx="1194354" cy="6512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t-</a:t>
                  </a:r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vector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:endPara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  <a:p>
                  <a:pPr algn="ctr"/>
                  <a:r>
                    <a:rPr lang="en-US" altLang="zh-CN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in</a:t>
                  </a:r>
                  <a:r>
                    <a:rPr lang="zh-CN" altLang="en-US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glow rad="76200">
                          <a:schemeClr val="bg1"/>
                        </a:glow>
                      </a:effectLst>
                      <a:latin typeface="Times New Roman" panose="02020503050405090304" pitchFamily="18" charset="0"/>
                      <a:cs typeface="Times New Roman" panose="02020503050405090304" pitchFamily="18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宋体" charset="0"/>
                              <a:cs typeface="DejaVu Math TeX Gyre" panose="02000503000000000000" charset="0"/>
                            </a:rPr>
                            <m:t>𝕂</m:t>
                          </m:r>
                        </m:e>
                        <m:sub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宋体" charset="0"/>
                              <a:cs typeface="DejaVu Math TeX Gyre" panose="02000503000000000000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zh-CN" b="0" i="1" smtClean="0"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effectLst>
                                <a:glow rad="762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cs typeface="DejaVu Math TeX Gyre" panose="02000503000000000000" charset="0"/>
                            </a:rPr>
                            <m:t>𝑑</m:t>
                          </m:r>
                        </m:sup>
                      </m:sSubSup>
                    </m:oMath>
                  </a14:m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glow rad="76200">
                        <a:schemeClr val="bg1"/>
                      </a:glow>
                    </a:effectLst>
                    <a:latin typeface="Times New Roman" panose="02020503050405090304" pitchFamily="18" charset="0"/>
                    <a:cs typeface="Times New Roman" panose="02020503050405090304" pitchFamily="18" charset="0"/>
                  </a:endParaRPr>
                </a:p>
              </p:txBody>
            </p:sp>
          </mc:Choice>
          <mc:Fallback xmlns="">
            <p:sp>
              <p:nvSpPr>
                <p:cNvPr id="104" name="文本框 103">
                  <a:extLst>
                    <a:ext uri="{FF2B5EF4-FFF2-40B4-BE49-F238E27FC236}">
                      <a16:creationId xmlns:a16="http://schemas.microsoft.com/office/drawing/2014/main" id="{527F5527-A194-18AA-42B4-5098F8B598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351" y="4872563"/>
                  <a:ext cx="1194354" cy="651269"/>
                </a:xfrm>
                <a:prstGeom prst="rect">
                  <a:avLst/>
                </a:prstGeom>
                <a:blipFill>
                  <a:blip r:embed="rId22"/>
                  <a:stretch>
                    <a:fillRect t="-9615" r="-4211" b="-1923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文本框 116">
              <a:extLst>
                <a:ext uri="{FF2B5EF4-FFF2-40B4-BE49-F238E27FC236}">
                  <a16:creationId xmlns:a16="http://schemas.microsoft.com/office/drawing/2014/main" id="{D95DD607-47ED-78E7-E3A5-F9F440E499B7}"/>
                </a:ext>
              </a:extLst>
            </p:cNvPr>
            <p:cNvSpPr txBox="1"/>
            <p:nvPr/>
          </p:nvSpPr>
          <p:spPr>
            <a:xfrm>
              <a:off x="2487088" y="4529430"/>
              <a:ext cx="54520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7030A0"/>
                  </a:solidFill>
                  <a:effectLst>
                    <a:glow rad="76200">
                      <a:schemeClr val="bg1"/>
                    </a:glow>
                  </a:effectLst>
                  <a:latin typeface="Times New Roman" panose="02020503050405090304" pitchFamily="18" charset="0"/>
                  <a:cs typeface="Times New Roman" panose="02020503050405090304" pitchFamily="18" charset="0"/>
                </a:rPr>
                <a:t>(D)</a:t>
              </a:r>
              <a:endParaRPr lang="zh-CN" altLang="en-US" sz="2000" b="1" dirty="0">
                <a:solidFill>
                  <a:srgbClr val="7030A0"/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endParaRPr>
            </a:p>
          </p:txBody>
        </p:sp>
      </p:grpSp>
      <p:cxnSp>
        <p:nvCxnSpPr>
          <p:cNvPr id="118" name="直线连接符 117">
            <a:extLst>
              <a:ext uri="{FF2B5EF4-FFF2-40B4-BE49-F238E27FC236}">
                <a16:creationId xmlns:a16="http://schemas.microsoft.com/office/drawing/2014/main" id="{2C6BED0A-A3ED-2296-7D8B-2836C3F1A9B0}"/>
              </a:ext>
            </a:extLst>
          </p:cNvPr>
          <p:cNvCxnSpPr/>
          <p:nvPr/>
        </p:nvCxnSpPr>
        <p:spPr>
          <a:xfrm flipH="1">
            <a:off x="6953292" y="3102308"/>
            <a:ext cx="525316" cy="790591"/>
          </a:xfrm>
          <a:prstGeom prst="line">
            <a:avLst/>
          </a:prstGeom>
          <a:ln w="31750">
            <a:solidFill>
              <a:srgbClr val="7030A0"/>
            </a:solidFill>
            <a:prstDash val="solid"/>
            <a:headEnd type="stealth" w="lg" len="lg"/>
            <a:tailEnd type="none" w="med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文本框 118">
            <a:extLst>
              <a:ext uri="{FF2B5EF4-FFF2-40B4-BE49-F238E27FC236}">
                <a16:creationId xmlns:a16="http://schemas.microsoft.com/office/drawing/2014/main" id="{7BC4BB00-8B9B-4E49-DAE3-8EC693E5A337}"/>
              </a:ext>
            </a:extLst>
          </p:cNvPr>
          <p:cNvSpPr txBox="1"/>
          <p:nvPr/>
        </p:nvSpPr>
        <p:spPr>
          <a:xfrm rot="18361608">
            <a:off x="6551794" y="3434050"/>
            <a:ext cx="1625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76200">
                    <a:schemeClr val="bg1"/>
                  </a:glow>
                </a:effectLst>
                <a:latin typeface="Times New Roman" panose="02020503050405090304" pitchFamily="18" charset="0"/>
                <a:cs typeface="Times New Roman" panose="02020503050405090304" pitchFamily="18" charset="0"/>
              </a:rPr>
              <a:t>Decompose</a:t>
            </a:r>
            <a:endParaRPr lang="zh-CN" altLang="en-US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76200">
                  <a:schemeClr val="bg1"/>
                </a:glow>
              </a:effectLst>
              <a:latin typeface="Times New Roman" panose="02020503050405090304" pitchFamily="18" charset="0"/>
              <a:cs typeface="Times New Roman" panose="02020503050405090304" pitchFamily="18" charset="0"/>
            </a:endParaRPr>
          </a:p>
        </p:txBody>
      </p:sp>
      <p:cxnSp>
        <p:nvCxnSpPr>
          <p:cNvPr id="120" name="直线连接符 119">
            <a:extLst>
              <a:ext uri="{FF2B5EF4-FFF2-40B4-BE49-F238E27FC236}">
                <a16:creationId xmlns:a16="http://schemas.microsoft.com/office/drawing/2014/main" id="{BB9A962E-0072-91F1-CD70-E637929659BD}"/>
              </a:ext>
            </a:extLst>
          </p:cNvPr>
          <p:cNvCxnSpPr/>
          <p:nvPr/>
        </p:nvCxnSpPr>
        <p:spPr>
          <a:xfrm>
            <a:off x="6966521" y="4855826"/>
            <a:ext cx="615510" cy="0"/>
          </a:xfrm>
          <a:prstGeom prst="line">
            <a:avLst/>
          </a:prstGeom>
          <a:ln w="19050">
            <a:solidFill>
              <a:srgbClr val="FF0000"/>
            </a:solidFill>
            <a:prstDash val="solid"/>
            <a:headEnd type="oval" w="med" len="sm"/>
            <a:tailEnd type="diamond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2" name="矩形 121">
            <a:extLst>
              <a:ext uri="{FF2B5EF4-FFF2-40B4-BE49-F238E27FC236}">
                <a16:creationId xmlns:a16="http://schemas.microsoft.com/office/drawing/2014/main" id="{4F9656DA-364B-EF27-7A1C-17C3661EAA5D}"/>
              </a:ext>
            </a:extLst>
          </p:cNvPr>
          <p:cNvSpPr/>
          <p:nvPr/>
        </p:nvSpPr>
        <p:spPr>
          <a:xfrm>
            <a:off x="27688" y="758009"/>
            <a:ext cx="12145630" cy="5296344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11966"/>
                </a:schemeClr>
              </a:gs>
              <a:gs pos="50000">
                <a:srgbClr val="7030A0">
                  <a:alpha val="618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noFill/>
            <a:prstDash val="lgDashDot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265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8" grpId="0"/>
      <p:bldP spid="76" grpId="0"/>
      <p:bldP spid="75" grpId="0" animBg="1"/>
      <p:bldP spid="77" grpId="0" animBg="1"/>
      <p:bldP spid="92" grpId="0" animBg="1"/>
      <p:bldP spid="93" grpId="0" animBg="1"/>
      <p:bldP spid="94" grpId="0"/>
      <p:bldP spid="95" grpId="0" animBg="1"/>
      <p:bldP spid="96" grpId="0" animBg="1"/>
      <p:bldP spid="97" grpId="0" animBg="1"/>
      <p:bldP spid="99" grpId="0"/>
      <p:bldP spid="119" grpId="0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7EC7-0246-BBE1-75A4-2415B6FF8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7B721DEE-1684-5352-7E48-0CDE0B916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2613" y="6230813"/>
            <a:ext cx="1260000" cy="12600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6EBCF9A-7841-60FC-2248-2585F28C2960}"/>
              </a:ext>
            </a:extLst>
          </p:cNvPr>
          <p:cNvSpPr txBox="1"/>
          <p:nvPr/>
        </p:nvSpPr>
        <p:spPr>
          <a:xfrm>
            <a:off x="1205057" y="67522"/>
            <a:ext cx="11954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Answering Q1 &amp; Q2 — Geometry and Learning on t-Manifolds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BC3F111-7D3A-CB6D-66AF-6695DAA1B642}"/>
              </a:ext>
            </a:extLst>
          </p:cNvPr>
          <p:cNvSpPr txBox="1"/>
          <p:nvPr/>
        </p:nvSpPr>
        <p:spPr>
          <a:xfrm>
            <a:off x="12559" y="747363"/>
            <a:ext cx="5940000" cy="4939200"/>
          </a:xfrm>
          <a:prstGeom prst="rect">
            <a:avLst/>
          </a:prstGeom>
          <a:gradFill>
            <a:gsLst>
              <a:gs pos="0">
                <a:schemeClr val="accent6">
                  <a:alpha val="11966"/>
                </a:schemeClr>
              </a:gs>
              <a:gs pos="50000">
                <a:srgbClr val="000099">
                  <a:alpha val="1000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 bIns="144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Q1: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Geometry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Building over t-Scalars</a:t>
            </a:r>
          </a:p>
          <a:p>
            <a:pPr algn="ctr">
              <a:lnSpc>
                <a:spcPct val="110000"/>
              </a:lnSpc>
            </a:pPr>
            <a:endParaRPr lang="en-US" altLang="zh-CN" sz="1000" b="1" dirty="0">
              <a:solidFill>
                <a:srgbClr val="7030A0"/>
              </a:solidFill>
              <a:effectLst>
                <a:glow rad="1270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Q1.1 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define</a:t>
            </a:r>
            <a:r>
              <a:rPr lang="zh-CN" altLang="en-US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t-manifolds?</a:t>
            </a:r>
            <a:endParaRPr lang="en-US" altLang="zh-CN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t-modules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local spaces,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coordinates are t-scalars.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t-manifold is a smooth space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locally </a:t>
            </a:r>
            <a:r>
              <a:rPr lang="en-US" altLang="zh-CN" b="1" i="1" dirty="0" err="1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homeo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 t-modules.</a:t>
            </a:r>
          </a:p>
          <a:p>
            <a:pPr>
              <a:lnSpc>
                <a:spcPct val="110000"/>
              </a:lnSpc>
            </a:pPr>
            <a:endParaRPr lang="en-US" altLang="zh-CN" sz="100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Q1.2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 How to define smoothness and differentiation?</a:t>
            </a:r>
            <a:endParaRPr lang="en-US" altLang="zh-CN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Define </a:t>
            </a:r>
            <a:r>
              <a:rPr lang="en-US" altLang="zh-CN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𝕂-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smooth functions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are slice-wisely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smooth in the transform domain.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Organize them using a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 sheaf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allowing us to define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tangent derivations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forms</a:t>
            </a:r>
            <a:r>
              <a:rPr lang="zh-CN" altLang="en-US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consistent with the t-product algebra.</a:t>
            </a:r>
          </a:p>
          <a:p>
            <a:pPr algn="ctr">
              <a:lnSpc>
                <a:spcPct val="110000"/>
              </a:lnSpc>
            </a:pPr>
            <a:endParaRPr lang="en-US" altLang="zh-CN" sz="100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Q1.3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 How to measure and connect geometric quantities?</a:t>
            </a:r>
            <a:endParaRPr lang="en-US" altLang="zh-CN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Define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𝕂-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valued Riemannian metrics</a:t>
            </a:r>
            <a:endParaRPr lang="en-US" altLang="zh-CN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Then define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gradients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Laplacians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geodesics</a:t>
            </a:r>
            <a:b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respect both algebraic and geometric structure.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AC0E4243-B60C-A8F8-9A3E-3C99716682AC}"/>
              </a:ext>
            </a:extLst>
          </p:cNvPr>
          <p:cNvCxnSpPr/>
          <p:nvPr/>
        </p:nvCxnSpPr>
        <p:spPr>
          <a:xfrm>
            <a:off x="8494" y="590742"/>
            <a:ext cx="121835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id="{D46976A6-3775-23EB-465D-ACE273367C75}"/>
              </a:ext>
            </a:extLst>
          </p:cNvPr>
          <p:cNvSpPr txBox="1"/>
          <p:nvPr/>
        </p:nvSpPr>
        <p:spPr>
          <a:xfrm>
            <a:off x="6083191" y="747363"/>
            <a:ext cx="5940000" cy="4938074"/>
          </a:xfrm>
          <a:prstGeom prst="rect">
            <a:avLst/>
          </a:prstGeom>
          <a:gradFill>
            <a:gsLst>
              <a:gs pos="0">
                <a:schemeClr val="accent6">
                  <a:alpha val="11966"/>
                </a:schemeClr>
              </a:gs>
              <a:gs pos="50000">
                <a:srgbClr val="000099">
                  <a:alpha val="10000"/>
                </a:srgbClr>
              </a:gs>
              <a:gs pos="100000">
                <a:schemeClr val="accent2">
                  <a:lumMod val="20000"/>
                  <a:lumOff val="80000"/>
                  <a:alpha val="5879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 bIns="72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200" b="1" dirty="0">
                <a:solidFill>
                  <a:srgbClr val="7030A0"/>
                </a:solidFill>
                <a:effectLst>
                  <a:glow rad="1270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Splitting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Q2: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on t-Manifolds</a:t>
            </a:r>
          </a:p>
          <a:p>
            <a:pPr algn="ctr">
              <a:lnSpc>
                <a:spcPct val="110000"/>
              </a:lnSpc>
            </a:pPr>
            <a:endParaRPr lang="en-US" altLang="zh-CN" sz="1000" b="1" dirty="0">
              <a:solidFill>
                <a:srgbClr val="7030A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Q2.1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 Does a t-manifold structure exist, and can we test it?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extend the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manifold hypothesis</a:t>
            </a:r>
            <a:r>
              <a:rPr lang="en-US" altLang="zh-CN" b="1" baseline="30000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  <a:r>
              <a:rPr lang="en-US" altLang="zh-CN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t-product spaces.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Each frequency slice forms a smooth manifold;</a:t>
            </a:r>
            <a:b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together they define a global t-manifold.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 A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t-manifold hypothesis test</a:t>
            </a:r>
            <a:r>
              <a:rPr lang="en-US" altLang="zh-CN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decides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whether observed tensor data lie close to such a structure.</a:t>
            </a:r>
          </a:p>
          <a:p>
            <a:pPr>
              <a:lnSpc>
                <a:spcPct val="110000"/>
              </a:lnSpc>
            </a:pPr>
            <a:endParaRPr lang="en-US" altLang="zh-CN" sz="100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Q2.2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 If it exists, can we reconstruct it?</a:t>
            </a:r>
            <a:endParaRPr lang="en-US" altLang="zh-CN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 — a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t-manifold fitting theorem</a:t>
            </a:r>
            <a:r>
              <a:rPr lang="en-US" altLang="zh-CN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can recover a t-manifold from noisy samples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provable accuracy.</a:t>
            </a:r>
          </a:p>
          <a:p>
            <a:pPr>
              <a:lnSpc>
                <a:spcPct val="110000"/>
              </a:lnSpc>
            </a:pPr>
            <a:endParaRPr lang="en-US" altLang="zh-CN" sz="1000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Q2.3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 Can we learn smooth</a:t>
            </a:r>
            <a:r>
              <a:rPr lang="zh-CN" altLang="en-US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i="1" dirty="0">
                <a:solidFill>
                  <a:srgbClr val="7030A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functions on t-manifolds?</a:t>
            </a:r>
            <a:endParaRPr lang="en-US" altLang="zh-CN" b="1" i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use 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Tensor Neural Networks</a:t>
            </a:r>
            <a:r>
              <a:rPr lang="en-US" altLang="zh-CN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 learn </a:t>
            </a:r>
            <a:r>
              <a:rPr lang="en-US" altLang="zh-CN" b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𝕂-</a:t>
            </a:r>
            <a:r>
              <a:rPr lang="en-US" altLang="zh-CN" b="1" i="1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smooth functions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on t-manifolds</a:t>
            </a:r>
            <a:r>
              <a:rPr lang="zh-CN" altLang="en-US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while preserving both geometry and algebraic structure.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C47C9D7-6A56-A95C-C4A1-46EC334A1F67}"/>
              </a:ext>
            </a:extLst>
          </p:cNvPr>
          <p:cNvSpPr txBox="1"/>
          <p:nvPr/>
        </p:nvSpPr>
        <p:spPr>
          <a:xfrm>
            <a:off x="99646" y="6251889"/>
            <a:ext cx="5852913" cy="1515012"/>
          </a:xfrm>
          <a:prstGeom prst="rect">
            <a:avLst/>
          </a:prstGeom>
          <a:gradFill>
            <a:gsLst>
              <a:gs pos="0">
                <a:schemeClr val="accent6">
                  <a:alpha val="3000"/>
                </a:schemeClr>
              </a:gs>
              <a:gs pos="50000">
                <a:srgbClr val="000099">
                  <a:alpha val="6000"/>
                </a:srgbClr>
              </a:gs>
              <a:gs pos="100000">
                <a:schemeClr val="accent2">
                  <a:lumMod val="20000"/>
                  <a:lumOff val="80000"/>
                  <a:alpha val="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  <a:prstDash val="lgDashDotDot"/>
          </a:ln>
        </p:spPr>
        <p:txBody>
          <a:bodyPr wrap="square" bIns="144000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🔑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zh-CN" altLang="en-US" sz="22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>
                <a:solidFill>
                  <a:srgbClr val="7030A0"/>
                </a:solidFill>
                <a:effectLst>
                  <a:glow rad="508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Potential</a:t>
            </a:r>
          </a:p>
          <a:p>
            <a:pPr algn="ctr"/>
            <a:endParaRPr lang="en-US" altLang="zh-CN" sz="1000" b="1" dirty="0">
              <a:solidFill>
                <a:srgbClr val="7030A0"/>
              </a:solidFill>
              <a:effectLst>
                <a:glow rad="508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illustrate </a:t>
            </a:r>
            <a:r>
              <a:rPr lang="en-US" altLang="zh-CN" b="1" i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modeling potential of integrating geometric information</a:t>
            </a:r>
            <a:r>
              <a:rPr lang="en-US" altLang="zh-CN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t-product algebra by </a:t>
            </a:r>
            <a:r>
              <a:rPr lang="en-US" altLang="zh-CN" b="1" i="1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bidirectional tensor representation</a:t>
            </a:r>
            <a:r>
              <a:rPr lang="en-US" altLang="zh-CN" dirty="0">
                <a:effectLst>
                  <a:glow rad="635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enhances clustering and data recovery.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3414BD-8531-C2AB-79F3-6EA5BBC0AE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967" y="6230813"/>
            <a:ext cx="1260000" cy="126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27D8D0C-DED4-DC5E-EFDF-C288559214B1}"/>
              </a:ext>
            </a:extLst>
          </p:cNvPr>
          <p:cNvSpPr txBox="1"/>
          <p:nvPr/>
        </p:nvSpPr>
        <p:spPr>
          <a:xfrm>
            <a:off x="6954967" y="7475989"/>
            <a:ext cx="1242000" cy="252000"/>
          </a:xfrm>
          <a:prstGeom prst="rect">
            <a:avLst/>
          </a:prstGeom>
          <a:solidFill>
            <a:srgbClr val="C00000"/>
          </a:solidFill>
          <a:ln>
            <a:noFill/>
            <a:prstDash val="lgDashDotDot"/>
          </a:ln>
        </p:spPr>
        <p:txBody>
          <a:bodyPr wrap="square" bIns="7200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OpenReview</a:t>
            </a:r>
            <a:endParaRPr lang="en-US" altLang="zh-CN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7A485FD-BA62-C977-04E2-7292969A7D0A}"/>
              </a:ext>
            </a:extLst>
          </p:cNvPr>
          <p:cNvSpPr txBox="1"/>
          <p:nvPr/>
        </p:nvSpPr>
        <p:spPr>
          <a:xfrm>
            <a:off x="9462613" y="7490813"/>
            <a:ext cx="1242000" cy="252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  <a:prstDash val="lgDashDotDot"/>
          </a:ln>
        </p:spPr>
        <p:txBody>
          <a:bodyPr wrap="square" bIns="72000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</a:t>
            </a:r>
            <a:endParaRPr lang="en-US" altLang="zh-CN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6B048C67-4878-51F2-0C64-5C0F1BFF5618}"/>
              </a:ext>
            </a:extLst>
          </p:cNvPr>
          <p:cNvSpPr txBox="1"/>
          <p:nvPr/>
        </p:nvSpPr>
        <p:spPr>
          <a:xfrm>
            <a:off x="-74130" y="8198639"/>
            <a:ext cx="12340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[5]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Fefferman, C. et.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al. Testing the manifold hypothesis. Journal of the American Mathematical Society, 2016.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2C21A1B2-8A80-263B-A719-DA52E78DE978}"/>
              </a:ext>
            </a:extLst>
          </p:cNvPr>
          <p:cNvCxnSpPr/>
          <p:nvPr/>
        </p:nvCxnSpPr>
        <p:spPr>
          <a:xfrm>
            <a:off x="8494" y="8088471"/>
            <a:ext cx="12183506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7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10104</TotalTime>
  <Words>1120</Words>
  <Application>Microsoft Macintosh PowerPoint</Application>
  <PresentationFormat>自定义</PresentationFormat>
  <Paragraphs>127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等线</vt:lpstr>
      <vt:lpstr>系统字体常规体</vt:lpstr>
      <vt:lpstr>Arial</vt:lpstr>
      <vt:lpstr>Calibri</vt:lpstr>
      <vt:lpstr>Calibri Light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Andong Wang</cp:lastModifiedBy>
  <cp:revision>920</cp:revision>
  <dcterms:created xsi:type="dcterms:W3CDTF">2020-10-14T04:55:03Z</dcterms:created>
  <dcterms:modified xsi:type="dcterms:W3CDTF">2025-11-06T02:35:04Z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